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</p:sldMasterIdLst>
  <p:notesMasterIdLst>
    <p:notesMasterId r:id="rId47"/>
  </p:notesMasterIdLst>
  <p:sldIdLst>
    <p:sldId id="256" r:id="rId3"/>
    <p:sldId id="257" r:id="rId4"/>
    <p:sldId id="258" r:id="rId5"/>
    <p:sldId id="259" r:id="rId6"/>
    <p:sldId id="260" r:id="rId7"/>
    <p:sldId id="310" r:id="rId8"/>
    <p:sldId id="262" r:id="rId9"/>
    <p:sldId id="264" r:id="rId10"/>
    <p:sldId id="307" r:id="rId11"/>
    <p:sldId id="308" r:id="rId12"/>
    <p:sldId id="309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301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90" r:id="rId29"/>
    <p:sldId id="281" r:id="rId30"/>
    <p:sldId id="282" r:id="rId31"/>
    <p:sldId id="291" r:id="rId32"/>
    <p:sldId id="304" r:id="rId33"/>
    <p:sldId id="283" r:id="rId34"/>
    <p:sldId id="292" r:id="rId35"/>
    <p:sldId id="306" r:id="rId36"/>
    <p:sldId id="293" r:id="rId37"/>
    <p:sldId id="305" r:id="rId38"/>
    <p:sldId id="294" r:id="rId39"/>
    <p:sldId id="303" r:id="rId40"/>
    <p:sldId id="295" r:id="rId41"/>
    <p:sldId id="296" r:id="rId42"/>
    <p:sldId id="297" r:id="rId43"/>
    <p:sldId id="302" r:id="rId44"/>
    <p:sldId id="300" r:id="rId45"/>
    <p:sldId id="289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tamaran" panose="020B0604020202020204" charset="0"/>
      <p:regular r:id="rId52"/>
      <p:bold r:id="rId53"/>
    </p:embeddedFont>
    <p:embeddedFont>
      <p:font typeface="Exo 2" panose="020B0604020202020204" charset="0"/>
      <p:regular r:id="rId54"/>
      <p:bold r:id="rId55"/>
      <p:italic r:id="rId56"/>
      <p:boldItalic r:id="rId57"/>
    </p:embeddedFont>
    <p:embeddedFont>
      <p:font typeface="Fira Sans Extra Condensed Medium" panose="020B0604020202020204" charset="0"/>
      <p:regular r:id="rId58"/>
      <p:bold r:id="rId59"/>
      <p:italic r:id="rId60"/>
      <p:boldItalic r:id="rId61"/>
    </p:embeddedFont>
    <p:embeddedFont>
      <p:font typeface="Roboto Condensed" panose="02000000000000000000" pitchFamily="2" charset="0"/>
      <p:regular r:id="rId62"/>
      <p:bold r:id="rId63"/>
      <p:italic r:id="rId64"/>
      <p:boldItalic r:id="rId65"/>
    </p:embeddedFont>
    <p:embeddedFont>
      <p:font typeface="Roboto Condensed Light" panose="02000000000000000000" pitchFamily="2" charset="0"/>
      <p:regular r:id="rId66"/>
      <p:bold r:id="rId67"/>
      <p:italic r:id="rId68"/>
      <p:boldItalic r:id="rId69"/>
    </p:embeddedFont>
    <p:embeddedFont>
      <p:font typeface="Squada One" panose="020B0604020202020204" charset="0"/>
      <p:regular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61" autoAdjust="0"/>
  </p:normalViewPr>
  <p:slideViewPr>
    <p:cSldViewPr snapToGrid="0">
      <p:cViewPr varScale="1">
        <p:scale>
          <a:sx n="82" d="100"/>
          <a:sy n="82" d="100"/>
        </p:scale>
        <p:origin x="820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cf32f6b6a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fcf32f6b6a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cf32f6b6a_1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fcf32f6b6a_1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5355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cf32f6b6a_1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fcf32f6b6a_1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2163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cf32f6b6a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fcf32f6b6a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cf32f6b6a_1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fcf32f6b6a_1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cf4b7acf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cf4b7acf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cf4b7acf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cf4b7acf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cf4b7acf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cf4b7acf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cf4b7acf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fcf4b7acf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cf4b7acf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cf4b7acff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cf4b7acf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cf4b7acff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514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cf32f6b6a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fcf32f6b6a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cf4b7acff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fcf4b7acff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cf4b7acf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fcf4b7acf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cf4b7acff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cf4b7acff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cf4b7acff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gfcf4b7acff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cf4b7acff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cf4b7acff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cf4b7acff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cf4b7acff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71305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cf32f6b6a_1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fcf32f6b6a_1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cf4b7acf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cf4b7acf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cf32f6b6a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fcf32f6b6a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cf4b7acf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cf4b7acf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675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cf4b7acf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cf4b7acff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60851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cf32f6b6a_1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fcf32f6b6a_1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cf4b7acf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cf4b7acf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591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cf4b7acf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cf4b7acf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3908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34268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69805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1579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2464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cf32f6b6a_1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fcf32f6b6a_1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093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cf4b7ac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cf4b7ac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9563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f4b7acf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f4b7acf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7451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cf32f6b6a_1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gfcf32f6b6a_1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cf4b7ac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cf4b7ac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cf4b7ac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cf4b7ac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67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cf4b7acf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cf4b7acf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cf32f6b6a_1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fcf32f6b6a_1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cf32f6b6a_1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fcf32f6b6a_1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418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374848" y="202332"/>
            <a:ext cx="8301608" cy="6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solidFill>
                  <a:srgbClr val="C7FF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1"/>
          </p:nvPr>
        </p:nvSpPr>
        <p:spPr>
          <a:xfrm>
            <a:off x="374848" y="843558"/>
            <a:ext cx="8280920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D3FFF6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2"/>
          </p:nvPr>
        </p:nvSpPr>
        <p:spPr>
          <a:xfrm>
            <a:off x="374848" y="1167594"/>
            <a:ext cx="8280920" cy="3618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B6FFF0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44" name="Google Shape;144;p30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Title + Desig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35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id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id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id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id" sz="9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 i="0" u="none" strike="noStrike" cap="non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7" r:id="rId8"/>
    <p:sldLayoutId id="2147483668" r:id="rId9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 txBox="1">
            <a:spLocks noGrp="1"/>
          </p:cNvSpPr>
          <p:nvPr>
            <p:ph type="ctrTitle" idx="4294967295"/>
          </p:nvPr>
        </p:nvSpPr>
        <p:spPr>
          <a:xfrm>
            <a:off x="385650" y="383825"/>
            <a:ext cx="8372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lang="id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ANALISIS INTERAKSI PENGGUNA TWITTER MENGENAI BISNIS </a:t>
            </a:r>
            <a:r>
              <a:rPr lang="id" sz="1800" b="1" i="1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EDUCATIONAL TECHNOLOGY</a:t>
            </a:r>
            <a:r>
              <a:rPr lang="id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MENGGUNAKAN PENDEKATAN </a:t>
            </a:r>
            <a:r>
              <a:rPr lang="id" sz="1800" b="1" i="1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SOCIAL NETWORK ANALYSIS</a:t>
            </a:r>
            <a:endParaRPr sz="1800" b="1" i="1" u="none" strike="noStrike" cap="none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lang="id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(STUDI KASUS: RUANGGURU DAN ZENIUS)</a:t>
            </a:r>
            <a:endParaRPr sz="1800" b="1" i="0" u="none" strike="noStrike" cap="none" dirty="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9" name="Google Shape;169;p37"/>
          <p:cNvSpPr txBox="1"/>
          <p:nvPr/>
        </p:nvSpPr>
        <p:spPr>
          <a:xfrm>
            <a:off x="2180850" y="1399625"/>
            <a:ext cx="4782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0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Oleh:</a:t>
            </a:r>
            <a:endParaRPr sz="1800" b="0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Adrian Maulana Muhammad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06111540000099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0" name="Google Shape;170;p37"/>
          <p:cNvSpPr txBox="1"/>
          <p:nvPr/>
        </p:nvSpPr>
        <p:spPr>
          <a:xfrm>
            <a:off x="2837100" y="2486747"/>
            <a:ext cx="3469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0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Dosen Pembimbing:</a:t>
            </a:r>
            <a:endParaRPr sz="1800" b="0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Catamaran"/>
              <a:buAutoNum type="arabicPeriod"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Dr. Imam Mukhlash, S.Si, MT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Catamaran"/>
              <a:buAutoNum type="arabicPeriod"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Dr. Darmaji, S.Si, MT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1" name="Google Shape;171;p37"/>
          <p:cNvSpPr txBox="1"/>
          <p:nvPr/>
        </p:nvSpPr>
        <p:spPr>
          <a:xfrm>
            <a:off x="2180850" y="3573870"/>
            <a:ext cx="47823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Departemen Matematika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Fakultas Sains dan Analitika Data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Institut Teknologi Sepuluh Nopember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Surabaya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202</a:t>
            </a:r>
            <a:r>
              <a:rPr lang="en-US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/>
          <p:nvPr/>
        </p:nvSpPr>
        <p:spPr>
          <a:xfrm rot="-5400000" flipH="1">
            <a:off x="6087224" y="804625"/>
            <a:ext cx="1402063" cy="3611105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5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TUJUAN PENELITIAN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44" name="Google Shape;244;p45"/>
          <p:cNvSpPr/>
          <p:nvPr/>
        </p:nvSpPr>
        <p:spPr>
          <a:xfrm rot="5400000">
            <a:off x="1841127" y="735707"/>
            <a:ext cx="1263218" cy="3672086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5"/>
          <p:cNvSpPr txBox="1">
            <a:spLocks noGrp="1"/>
          </p:cNvSpPr>
          <p:nvPr>
            <p:ph type="subTitle" idx="1"/>
          </p:nvPr>
        </p:nvSpPr>
        <p:spPr>
          <a:xfrm>
            <a:off x="605697" y="1909146"/>
            <a:ext cx="3672084" cy="126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Menganalisis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karakteristik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sosial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percakapan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Twitter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mengenai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Ruangguru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Zenius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menggunakan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metrik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i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network properties</a:t>
            </a:r>
            <a:endParaRPr lang="en-ID" sz="150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45"/>
          <p:cNvSpPr txBox="1">
            <a:spLocks noGrp="1"/>
          </p:cNvSpPr>
          <p:nvPr>
            <p:ph type="subTitle" idx="4"/>
          </p:nvPr>
        </p:nvSpPr>
        <p:spPr>
          <a:xfrm>
            <a:off x="4967207" y="1885899"/>
            <a:ext cx="3611105" cy="1401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l">
              <a:buFont typeface="+mj-lt"/>
              <a:buAutoNum type="arabicPeriod" startAt="2"/>
            </a:pP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Mengidentifikasi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Twitter yang paling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berpengaruh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i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(key actor)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percakapan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mengenai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Ruangguru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Zenius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di Twitter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menggunakan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metrik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i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centrality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+mj-lt"/>
              <a:buAutoNum type="arabicPeriod" startAt="2"/>
            </a:pPr>
            <a:endParaRPr sz="150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Google Shape;240;p45">
            <a:extLst>
              <a:ext uri="{FF2B5EF4-FFF2-40B4-BE49-F238E27FC236}">
                <a16:creationId xmlns:a16="http://schemas.microsoft.com/office/drawing/2014/main" id="{0820A1BE-839D-0A7F-CCF6-BE8298DD4050}"/>
              </a:ext>
            </a:extLst>
          </p:cNvPr>
          <p:cNvCxnSpPr>
            <a:cxnSpLocks/>
          </p:cNvCxnSpPr>
          <p:nvPr/>
        </p:nvCxnSpPr>
        <p:spPr>
          <a:xfrm flipH="1">
            <a:off x="0" y="2558493"/>
            <a:ext cx="6366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240;p45">
            <a:extLst>
              <a:ext uri="{FF2B5EF4-FFF2-40B4-BE49-F238E27FC236}">
                <a16:creationId xmlns:a16="http://schemas.microsoft.com/office/drawing/2014/main" id="{14DB252C-B046-159F-9DDA-0173FC4B5798}"/>
              </a:ext>
            </a:extLst>
          </p:cNvPr>
          <p:cNvCxnSpPr>
            <a:cxnSpLocks/>
          </p:cNvCxnSpPr>
          <p:nvPr/>
        </p:nvCxnSpPr>
        <p:spPr>
          <a:xfrm flipH="1">
            <a:off x="8593808" y="2571750"/>
            <a:ext cx="6366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69778343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/>
          <p:nvPr/>
        </p:nvSpPr>
        <p:spPr>
          <a:xfrm rot="-5400000" flipH="1">
            <a:off x="6072886" y="818963"/>
            <a:ext cx="1430739" cy="3611105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5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MANFAAT PENELITIAN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44" name="Google Shape;244;p45"/>
          <p:cNvSpPr/>
          <p:nvPr/>
        </p:nvSpPr>
        <p:spPr>
          <a:xfrm rot="5400000">
            <a:off x="1841127" y="735707"/>
            <a:ext cx="1263218" cy="3672086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5"/>
          <p:cNvSpPr txBox="1">
            <a:spLocks noGrp="1"/>
          </p:cNvSpPr>
          <p:nvPr>
            <p:ph type="subTitle" idx="1"/>
          </p:nvPr>
        </p:nvSpPr>
        <p:spPr>
          <a:xfrm>
            <a:off x="605697" y="1909146"/>
            <a:ext cx="3672084" cy="126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Penelitian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ini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dapat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bermanfaat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sebagai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bahan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pertimbangan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atau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referensi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bagi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kedua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perusahaan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yaitu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Ruangguru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Zenius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hal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strategi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pemasaran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di media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sosial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Twitter.</a:t>
            </a:r>
          </a:p>
        </p:txBody>
      </p:sp>
      <p:sp>
        <p:nvSpPr>
          <p:cNvPr id="246" name="Google Shape;246;p45"/>
          <p:cNvSpPr txBox="1">
            <a:spLocks noGrp="1"/>
          </p:cNvSpPr>
          <p:nvPr>
            <p:ph type="subTitle" idx="4"/>
          </p:nvPr>
        </p:nvSpPr>
        <p:spPr>
          <a:xfrm>
            <a:off x="4967207" y="1831655"/>
            <a:ext cx="3611105" cy="1430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+mj-lt"/>
              <a:buAutoNum type="arabicPeriod" startAt="2"/>
            </a:pP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bidang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akademik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penelitian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ini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mempunyai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manfaat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untuk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mengetahui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pendekatan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SNA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menganalisis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struktur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suatu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sosial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terbentuk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berdasarkan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interaksi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media </a:t>
            </a:r>
            <a:r>
              <a:rPr lang="en-ID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sosial</a:t>
            </a:r>
            <a:endParaRPr sz="150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Google Shape;240;p45">
            <a:extLst>
              <a:ext uri="{FF2B5EF4-FFF2-40B4-BE49-F238E27FC236}">
                <a16:creationId xmlns:a16="http://schemas.microsoft.com/office/drawing/2014/main" id="{0820A1BE-839D-0A7F-CCF6-BE8298DD4050}"/>
              </a:ext>
            </a:extLst>
          </p:cNvPr>
          <p:cNvCxnSpPr>
            <a:cxnSpLocks/>
          </p:cNvCxnSpPr>
          <p:nvPr/>
        </p:nvCxnSpPr>
        <p:spPr>
          <a:xfrm flipH="1">
            <a:off x="0" y="2558493"/>
            <a:ext cx="6366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240;p45">
            <a:extLst>
              <a:ext uri="{FF2B5EF4-FFF2-40B4-BE49-F238E27FC236}">
                <a16:creationId xmlns:a16="http://schemas.microsoft.com/office/drawing/2014/main" id="{14DB252C-B046-159F-9DDA-0173FC4B5798}"/>
              </a:ext>
            </a:extLst>
          </p:cNvPr>
          <p:cNvCxnSpPr>
            <a:cxnSpLocks/>
          </p:cNvCxnSpPr>
          <p:nvPr/>
        </p:nvCxnSpPr>
        <p:spPr>
          <a:xfrm flipH="1">
            <a:off x="8593808" y="2571750"/>
            <a:ext cx="6366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7788632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8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TINJAUAN PUSTAKA</a:t>
            </a:r>
            <a:endParaRPr/>
          </a:p>
        </p:txBody>
      </p:sp>
      <p:sp>
        <p:nvSpPr>
          <p:cNvPr id="275" name="Google Shape;275;p48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76" name="Google Shape;276;p48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9629"/>
              <a:buNone/>
            </a:pPr>
            <a:r>
              <a:rPr lang="id"/>
              <a:t>Penelitian Terdahulu</a:t>
            </a:r>
            <a:endParaRPr/>
          </a:p>
        </p:txBody>
      </p:sp>
      <p:sp>
        <p:nvSpPr>
          <p:cNvPr id="282" name="Google Shape;282;p49"/>
          <p:cNvSpPr/>
          <p:nvPr/>
        </p:nvSpPr>
        <p:spPr>
          <a:xfrm>
            <a:off x="3364230" y="1857375"/>
            <a:ext cx="2415540" cy="14287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63500" cap="flat" cmpd="sng">
            <a:solidFill>
              <a:srgbClr val="98C0F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AFF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9"/>
          <p:cNvSpPr/>
          <p:nvPr/>
        </p:nvSpPr>
        <p:spPr>
          <a:xfrm>
            <a:off x="650551" y="1857375"/>
            <a:ext cx="2415540" cy="14287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63500" cap="flat" cmpd="sng">
            <a:solidFill>
              <a:srgbClr val="98C0F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AFF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9"/>
          <p:cNvSpPr/>
          <p:nvPr/>
        </p:nvSpPr>
        <p:spPr>
          <a:xfrm>
            <a:off x="6073140" y="1857375"/>
            <a:ext cx="2415540" cy="14287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63500" cap="flat" cmpd="sng">
            <a:solidFill>
              <a:srgbClr val="98C0F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AFF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778" y="2218254"/>
            <a:ext cx="2043085" cy="706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0910" y="2302104"/>
            <a:ext cx="2182179" cy="539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08871" y="2218254"/>
            <a:ext cx="2144078" cy="70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 dirty="0">
                <a:latin typeface="Arial"/>
                <a:ea typeface="Arial"/>
                <a:cs typeface="Arial"/>
                <a:sym typeface="Arial"/>
              </a:rPr>
              <a:t>Social Network Analysis</a:t>
            </a:r>
            <a:r>
              <a:rPr lang="id" sz="1800" dirty="0">
                <a:latin typeface="Arial"/>
                <a:ea typeface="Arial"/>
                <a:cs typeface="Arial"/>
                <a:sym typeface="Arial"/>
              </a:rPr>
              <a:t> (SNA)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0"/>
          <p:cNvSpPr txBox="1">
            <a:spLocks noGrp="1"/>
          </p:cNvSpPr>
          <p:nvPr>
            <p:ph type="body" idx="4294967295"/>
          </p:nvPr>
        </p:nvSpPr>
        <p:spPr>
          <a:xfrm>
            <a:off x="374848" y="843557"/>
            <a:ext cx="8280900" cy="1233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85750" indent="-285750">
              <a:buClr>
                <a:srgbClr val="7F7F7F"/>
              </a:buClr>
              <a:buSzPts val="1500"/>
            </a:pP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Pendekatan analitis untuk mengidentifikasi struktur jaringan sosial dengan memanfaatkan teori graf.</a:t>
            </a:r>
            <a:endParaRPr lang="en-US" sz="1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rgbClr val="7F7F7F"/>
              </a:buClr>
              <a:buSzPts val="1500"/>
            </a:pP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sosial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terbentuk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terdiri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dilambangkan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interaksi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dilambangkan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sisi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indent="-285750">
              <a:buClr>
                <a:srgbClr val="7F7F7F"/>
              </a:buClr>
              <a:buSzPts val="1500"/>
            </a:pP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SNA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diperlukan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karena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membawa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wawasan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baru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memahami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individu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terkait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pola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interaksi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mereka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298" name="Google Shape;29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8538" y="2395145"/>
            <a:ext cx="3105985" cy="190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215B63-C10D-32A0-CE26-EFA00324F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477" y="2395146"/>
            <a:ext cx="2655357" cy="192205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99E25D4-8F4D-0425-3606-9F78A4090D99}"/>
              </a:ext>
            </a:extLst>
          </p:cNvPr>
          <p:cNvSpPr/>
          <p:nvPr/>
        </p:nvSpPr>
        <p:spPr>
          <a:xfrm>
            <a:off x="4113623" y="3179367"/>
            <a:ext cx="466126" cy="227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>
                <a:latin typeface="Arial"/>
                <a:ea typeface="Arial"/>
                <a:cs typeface="Arial"/>
                <a:sym typeface="Arial"/>
              </a:rPr>
              <a:t>Metrik pada SNA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1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4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Network properties </a:t>
            </a:r>
            <a:r>
              <a:rPr lang="id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lang="id" sz="14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centrality.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107D4-9ED1-48DF-C78C-6E8064EB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209" y="1538658"/>
            <a:ext cx="5273582" cy="267545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2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Size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Order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2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Banyaknya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sisi</a:t>
            </a:r>
            <a:r>
              <a:rPr lang="id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id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 &amp;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banyaknya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d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 pada suatu jaringan. </a:t>
            </a:r>
            <a:endParaRPr sz="14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96" y="1615224"/>
            <a:ext cx="5073452" cy="273490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2"/>
          <p:cNvSpPr txBox="1"/>
          <p:nvPr/>
        </p:nvSpPr>
        <p:spPr>
          <a:xfrm>
            <a:off x="5827064" y="2397902"/>
            <a:ext cx="2316600" cy="1169700"/>
          </a:xfrm>
          <a:prstGeom prst="rect">
            <a:avLst/>
          </a:prstGeom>
          <a:solidFill>
            <a:schemeClr val="tx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Size</a:t>
            </a:r>
            <a:r>
              <a:rPr lang="id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id" sz="1400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order</a:t>
            </a:r>
            <a:r>
              <a:rPr lang="id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id" sz="1400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Network graph </a:t>
            </a:r>
            <a:r>
              <a:rPr lang="id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ini adalah sebagai berikut: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id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= 9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id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= 6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Density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3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Kerapatan pada jaringan, semakin tinggi nilai </a:t>
            </a:r>
            <a:r>
              <a:rPr lang="id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density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maka menggambarkan bahwa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4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ada dalam suatu jaringan saling terhubung satu sama lain.</a:t>
            </a:r>
            <a:endParaRPr sz="14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" y="1843590"/>
            <a:ext cx="4648199" cy="230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BFF025-B227-7205-F981-4005EACC3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200" y="2447834"/>
            <a:ext cx="3290187" cy="110149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>
            <a:spLocks noGrp="1"/>
          </p:cNvSpPr>
          <p:nvPr>
            <p:ph type="title" idx="4294967295"/>
          </p:nvPr>
        </p:nvSpPr>
        <p:spPr>
          <a:xfrm>
            <a:off x="374848" y="499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Modularity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4"/>
          <p:cNvSpPr txBox="1">
            <a:spLocks noGrp="1"/>
          </p:cNvSpPr>
          <p:nvPr>
            <p:ph type="body" idx="4294967295"/>
          </p:nvPr>
        </p:nvSpPr>
        <p:spPr>
          <a:xfrm>
            <a:off x="374848" y="691158"/>
            <a:ext cx="82809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Kualitas pembagian jaringan ke dalam kelompok/klaster.</a:t>
            </a:r>
            <a:endParaRPr sz="14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391" y="1607355"/>
            <a:ext cx="2511475" cy="108699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4"/>
          <p:cNvSpPr txBox="1"/>
          <p:nvPr/>
        </p:nvSpPr>
        <p:spPr>
          <a:xfrm>
            <a:off x="702391" y="2654822"/>
            <a:ext cx="2377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 dirty="0">
                <a:solidFill>
                  <a:srgbClr val="FFFFFF"/>
                </a:solidFill>
              </a:rPr>
              <a:t>M</a:t>
            </a:r>
            <a:r>
              <a:rPr lang="id" sz="10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odularity </a:t>
            </a:r>
            <a:r>
              <a:rPr lang="en-US" sz="1000" dirty="0">
                <a:solidFill>
                  <a:srgbClr val="FFFFFF"/>
                </a:solidFill>
              </a:rPr>
              <a:t>pada </a:t>
            </a:r>
            <a:r>
              <a:rPr lang="en-US" sz="1000" dirty="0" err="1">
                <a:solidFill>
                  <a:srgbClr val="FFFFFF"/>
                </a:solidFill>
              </a:rPr>
              <a:t>Suatu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endParaRPr sz="1000" b="0" i="1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0999" y="1159757"/>
            <a:ext cx="3334288" cy="17526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54"/>
          <p:cNvCxnSpPr/>
          <p:nvPr/>
        </p:nvCxnSpPr>
        <p:spPr>
          <a:xfrm>
            <a:off x="4043560" y="1301081"/>
            <a:ext cx="0" cy="35997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32" name="Google Shape;332;p54"/>
          <p:cNvSpPr txBox="1"/>
          <p:nvPr/>
        </p:nvSpPr>
        <p:spPr>
          <a:xfrm>
            <a:off x="5437243" y="2894990"/>
            <a:ext cx="1681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Ilustrasi Algoritma Louvain</a:t>
            </a:r>
            <a:endParaRPr sz="10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C0BA0-4F4C-A444-63A1-D1325D3AF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60" y="3224081"/>
            <a:ext cx="3423335" cy="1459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7B877A-DE9E-E8E3-F4FF-A24B520BA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713" y="3212341"/>
            <a:ext cx="4505827" cy="147152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>
            <a:spLocks noGrp="1"/>
          </p:cNvSpPr>
          <p:nvPr>
            <p:ph type="title" idx="4294967295"/>
          </p:nvPr>
        </p:nvSpPr>
        <p:spPr>
          <a:xfrm>
            <a:off x="374848" y="499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Ilustrasi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Algoritma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Louvain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4"/>
          <p:cNvSpPr txBox="1">
            <a:spLocks noGrp="1"/>
          </p:cNvSpPr>
          <p:nvPr>
            <p:ph type="body" idx="4294967295"/>
          </p:nvPr>
        </p:nvSpPr>
        <p:spPr>
          <a:xfrm>
            <a:off x="374848" y="745032"/>
            <a:ext cx="8280900" cy="308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Algoritma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Louvain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banyak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digunakan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mengekstrak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struktur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komunitas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besar</a:t>
            </a:r>
            <a:endParaRPr sz="1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3AE37-C7E7-9E3C-2292-6F155B0E2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560" y="1123628"/>
            <a:ext cx="5656880" cy="376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6371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 dirty="0">
                <a:solidFill>
                  <a:schemeClr val="dk2"/>
                </a:solidFill>
              </a:rPr>
              <a:t>DAFTAR ISI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77" name="Google Shape;177;p38"/>
          <p:cNvSpPr txBox="1">
            <a:spLocks noGrp="1"/>
          </p:cNvSpPr>
          <p:nvPr>
            <p:ph type="ctrTitle" idx="2"/>
          </p:nvPr>
        </p:nvSpPr>
        <p:spPr>
          <a:xfrm>
            <a:off x="545496" y="5444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err="1">
                <a:solidFill>
                  <a:schemeClr val="dk2"/>
                </a:solidFill>
              </a:rPr>
              <a:t>Pendahuluan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78" name="Google Shape;178;p38"/>
          <p:cNvSpPr txBox="1">
            <a:spLocks noGrp="1"/>
          </p:cNvSpPr>
          <p:nvPr>
            <p:ph type="ctrTitle" idx="9"/>
          </p:nvPr>
        </p:nvSpPr>
        <p:spPr>
          <a:xfrm>
            <a:off x="82296" y="1608358"/>
            <a:ext cx="2437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 sz="1800" dirty="0"/>
              <a:t>T</a:t>
            </a:r>
            <a:r>
              <a:rPr lang="en-US" sz="1800" dirty="0" err="1"/>
              <a:t>injauan</a:t>
            </a:r>
            <a:r>
              <a:rPr lang="en-US" sz="1800" dirty="0"/>
              <a:t> Pustaka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79" name="Google Shape;179;p38"/>
          <p:cNvSpPr txBox="1">
            <a:spLocks noGrp="1"/>
          </p:cNvSpPr>
          <p:nvPr>
            <p:ph type="title" idx="3"/>
          </p:nvPr>
        </p:nvSpPr>
        <p:spPr>
          <a:xfrm>
            <a:off x="2046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0" name="Google Shape;180;p38"/>
          <p:cNvSpPr txBox="1">
            <a:spLocks noGrp="1"/>
          </p:cNvSpPr>
          <p:nvPr>
            <p:ph type="title" idx="5"/>
          </p:nvPr>
        </p:nvSpPr>
        <p:spPr>
          <a:xfrm>
            <a:off x="5580667" y="3011990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1" name="Google Shape;181;p38"/>
          <p:cNvSpPr txBox="1">
            <a:spLocks noGrp="1"/>
          </p:cNvSpPr>
          <p:nvPr>
            <p:ph type="title" idx="4"/>
          </p:nvPr>
        </p:nvSpPr>
        <p:spPr>
          <a:xfrm>
            <a:off x="2109173" y="1452884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182" name="Google Shape;182;p38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38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" name="Google Shape;184;p38"/>
          <p:cNvSpPr txBox="1">
            <a:spLocks noGrp="1"/>
          </p:cNvSpPr>
          <p:nvPr>
            <p:ph type="title" idx="6"/>
          </p:nvPr>
        </p:nvSpPr>
        <p:spPr>
          <a:xfrm>
            <a:off x="5922008" y="3709200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5" name="Google Shape;185;p38"/>
          <p:cNvSpPr txBox="1">
            <a:spLocks noGrp="1"/>
          </p:cNvSpPr>
          <p:nvPr>
            <p:ph type="ctrTitle" idx="14"/>
          </p:nvPr>
        </p:nvSpPr>
        <p:spPr>
          <a:xfrm>
            <a:off x="6631492" y="3155090"/>
            <a:ext cx="2530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err="1">
                <a:solidFill>
                  <a:schemeClr val="dk2"/>
                </a:solidFill>
              </a:rPr>
              <a:t>Metode</a:t>
            </a:r>
            <a:r>
              <a:rPr lang="en-US" sz="1800" dirty="0">
                <a:solidFill>
                  <a:schemeClr val="dk2"/>
                </a:solidFill>
              </a:rPr>
              <a:t> </a:t>
            </a:r>
            <a:r>
              <a:rPr lang="en-US" sz="1800" dirty="0" err="1">
                <a:solidFill>
                  <a:schemeClr val="dk2"/>
                </a:solidFill>
              </a:rPr>
              <a:t>Penelitian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86" name="Google Shape;186;p38"/>
          <p:cNvSpPr txBox="1">
            <a:spLocks noGrp="1"/>
          </p:cNvSpPr>
          <p:nvPr>
            <p:ph type="ctrTitle" idx="16"/>
          </p:nvPr>
        </p:nvSpPr>
        <p:spPr>
          <a:xfrm>
            <a:off x="6631492" y="3799282"/>
            <a:ext cx="241665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2"/>
                </a:solidFill>
              </a:rPr>
              <a:t>Hasil &amp; </a:t>
            </a:r>
            <a:r>
              <a:rPr lang="en-US" sz="1800" dirty="0" err="1">
                <a:solidFill>
                  <a:schemeClr val="dk2"/>
                </a:solidFill>
              </a:rPr>
              <a:t>Pembahasan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3" name="Google Shape;184;p38">
            <a:extLst>
              <a:ext uri="{FF2B5EF4-FFF2-40B4-BE49-F238E27FC236}">
                <a16:creationId xmlns:a16="http://schemas.microsoft.com/office/drawing/2014/main" id="{54B8270A-CF4E-56A3-499E-C529FD0DCD05}"/>
              </a:ext>
            </a:extLst>
          </p:cNvPr>
          <p:cNvSpPr txBox="1">
            <a:spLocks/>
          </p:cNvSpPr>
          <p:nvPr/>
        </p:nvSpPr>
        <p:spPr>
          <a:xfrm>
            <a:off x="5922008" y="4406410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id" dirty="0"/>
              <a:t>0</a:t>
            </a:r>
            <a:r>
              <a:rPr lang="en-US" dirty="0"/>
              <a:t>5</a:t>
            </a:r>
            <a:endParaRPr lang="id" dirty="0"/>
          </a:p>
        </p:txBody>
      </p:sp>
      <p:sp>
        <p:nvSpPr>
          <p:cNvPr id="15" name="Google Shape;186;p38">
            <a:extLst>
              <a:ext uri="{FF2B5EF4-FFF2-40B4-BE49-F238E27FC236}">
                <a16:creationId xmlns:a16="http://schemas.microsoft.com/office/drawing/2014/main" id="{38DD8BF7-3100-2CFC-471D-FA37290389B5}"/>
              </a:ext>
            </a:extLst>
          </p:cNvPr>
          <p:cNvSpPr txBox="1">
            <a:spLocks/>
          </p:cNvSpPr>
          <p:nvPr/>
        </p:nvSpPr>
        <p:spPr>
          <a:xfrm>
            <a:off x="6631492" y="4496253"/>
            <a:ext cx="241665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1800" dirty="0"/>
              <a:t>Kesimpulan &amp; Saran</a:t>
            </a: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Diameter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5"/>
          <p:cNvSpPr txBox="1">
            <a:spLocks noGrp="1"/>
          </p:cNvSpPr>
          <p:nvPr>
            <p:ph type="body" idx="4294967295"/>
          </p:nvPr>
        </p:nvSpPr>
        <p:spPr>
          <a:xfrm>
            <a:off x="374848" y="843556"/>
            <a:ext cx="82809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Jarak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hortest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path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terpanjang atau terjauh antara sepasang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dalam suatu jaringan. Semakin kecil nilai 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diameter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semakin baik, karena proses penyebaran informasi antara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satu dengan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lain, dengan jarak yang terjauh, hanya perlu melewati sedikit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514" y="1954683"/>
            <a:ext cx="3833564" cy="12341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55"/>
          <p:cNvCxnSpPr/>
          <p:nvPr/>
        </p:nvCxnSpPr>
        <p:spPr>
          <a:xfrm>
            <a:off x="4328640" y="1696419"/>
            <a:ext cx="0" cy="33288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343" name="Google Shape;343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440" y="3360821"/>
            <a:ext cx="2851710" cy="148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4A5477-AFBB-F56A-6707-03AB5E5D4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506406"/>
            <a:ext cx="4145964" cy="136482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>
            <a:spLocks noGrp="1"/>
          </p:cNvSpPr>
          <p:nvPr>
            <p:ph type="title" idx="4294967295"/>
          </p:nvPr>
        </p:nvSpPr>
        <p:spPr>
          <a:xfrm>
            <a:off x="421196" y="184326"/>
            <a:ext cx="8301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 dirty="0"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 dirty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 dirty="0">
                <a:latin typeface="Arial"/>
                <a:ea typeface="Arial"/>
                <a:cs typeface="Arial"/>
                <a:sym typeface="Arial"/>
              </a:rPr>
              <a:t>Average Path Length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6"/>
          <p:cNvSpPr txBox="1">
            <a:spLocks noGrp="1"/>
          </p:cNvSpPr>
          <p:nvPr>
            <p:ph type="body" idx="4294967295"/>
          </p:nvPr>
        </p:nvSpPr>
        <p:spPr>
          <a:xfrm>
            <a:off x="374850" y="613175"/>
            <a:ext cx="5231400" cy="1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Rata-rata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jarak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shortest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path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setap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pasang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Semakin kecil nilai 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average path length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semakin baik karena artinya rata-rata jarak yang harus ditempuh untuk melakukan penyebaran informasi lebih pendek.</a:t>
            </a:r>
            <a:endParaRPr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6"/>
          <p:cNvSpPr txBox="1"/>
          <p:nvPr/>
        </p:nvSpPr>
        <p:spPr>
          <a:xfrm>
            <a:off x="421196" y="2692653"/>
            <a:ext cx="8301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Average Degree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352" name="Google Shape;352;p56"/>
          <p:cNvSpPr txBox="1"/>
          <p:nvPr/>
        </p:nvSpPr>
        <p:spPr>
          <a:xfrm>
            <a:off x="374850" y="3164625"/>
            <a:ext cx="51864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</a:pP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Rata-rata d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erajat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id" sz="15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Semakin besar nilai </a:t>
            </a:r>
            <a:r>
              <a:rPr lang="id" sz="15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average degree </a:t>
            </a: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maka semakin baik, karena apabila suatu </a:t>
            </a:r>
            <a:r>
              <a:rPr lang="en-US" sz="1500" dirty="0" err="1">
                <a:solidFill>
                  <a:srgbClr val="FFFFFF"/>
                </a:solidFill>
              </a:rPr>
              <a:t>simpul</a:t>
            </a: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dapat menyebarkan informasi ke banyak </a:t>
            </a:r>
            <a:r>
              <a:rPr lang="en-US" sz="1500" dirty="0" err="1">
                <a:solidFill>
                  <a:srgbClr val="FFFFFF"/>
                </a:solidFill>
              </a:rPr>
              <a:t>simpul-simpul</a:t>
            </a:r>
            <a:r>
              <a:rPr lang="en-US" sz="1500" dirty="0">
                <a:solidFill>
                  <a:srgbClr val="FFFFFF"/>
                </a:solidFill>
              </a:rPr>
              <a:t> lain</a:t>
            </a: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</a:rPr>
              <a:t>maka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mempercepat penyebaran informasi.</a:t>
            </a: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1FF52-1694-F9C1-8242-4BA9DD99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622" y="655474"/>
            <a:ext cx="3189148" cy="854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9004FB-ABCF-E95B-CE92-286C72215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656" y="3164625"/>
            <a:ext cx="2521080" cy="99700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/>
          <p:nvPr/>
        </p:nvSpPr>
        <p:spPr>
          <a:xfrm>
            <a:off x="421200" y="263400"/>
            <a:ext cx="8301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id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Connected Components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62" name="Google Shape;362;p57"/>
          <p:cNvSpPr txBox="1"/>
          <p:nvPr/>
        </p:nvSpPr>
        <p:spPr>
          <a:xfrm>
            <a:off x="421200" y="724248"/>
            <a:ext cx="5514900" cy="125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US" sz="1500" dirty="0" err="1">
                <a:solidFill>
                  <a:srgbClr val="FFFFFF"/>
                </a:solidFill>
              </a:rPr>
              <a:t>Banyaknya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bagian-bagian</a:t>
            </a:r>
            <a:r>
              <a:rPr lang="en-US" sz="1500" dirty="0">
                <a:solidFill>
                  <a:srgbClr val="FFFFFF"/>
                </a:solidFill>
              </a:rPr>
              <a:t> yang </a:t>
            </a:r>
            <a:r>
              <a:rPr lang="en-US" sz="1500" dirty="0" err="1">
                <a:solidFill>
                  <a:srgbClr val="FFFFFF"/>
                </a:solidFill>
              </a:rPr>
              <a:t>terpisah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atau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tidak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terkoneksi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dengan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keseluruhan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jaringan</a:t>
            </a:r>
            <a:r>
              <a:rPr lang="en-US" sz="1500" dirty="0">
                <a:solidFill>
                  <a:srgbClr val="FFFFFF"/>
                </a:solidFill>
              </a:rPr>
              <a:t>. </a:t>
            </a:r>
            <a:r>
              <a:rPr lang="en-US" sz="1500" dirty="0" err="1">
                <a:solidFill>
                  <a:srgbClr val="FFFFFF"/>
                </a:solidFill>
              </a:rPr>
              <a:t>Semakin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kecil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nilai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i="1" dirty="0">
                <a:solidFill>
                  <a:srgbClr val="FFFFFF"/>
                </a:solidFill>
              </a:rPr>
              <a:t>connected components </a:t>
            </a:r>
            <a:r>
              <a:rPr lang="en-US" sz="1500" dirty="0" err="1">
                <a:solidFill>
                  <a:srgbClr val="FFFFFF"/>
                </a:solidFill>
              </a:rPr>
              <a:t>semakin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baik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karena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artinya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keseluruhan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jaringan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tidak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banyak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terpisah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dalam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kelompok-kelompok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kecil</a:t>
            </a:r>
            <a:r>
              <a:rPr lang="en-US" sz="1500" dirty="0">
                <a:solidFill>
                  <a:srgbClr val="FFFFFF"/>
                </a:solidFill>
              </a:rPr>
              <a:t> yang </a:t>
            </a:r>
            <a:r>
              <a:rPr lang="en-US" sz="1500" dirty="0" err="1">
                <a:solidFill>
                  <a:srgbClr val="FFFFFF"/>
                </a:solidFill>
              </a:rPr>
              <a:t>tidak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saling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terkoneksi</a:t>
            </a:r>
            <a:r>
              <a:rPr lang="en-US" sz="1500" dirty="0">
                <a:solidFill>
                  <a:srgbClr val="FFFFFF"/>
                </a:solidFill>
              </a:rPr>
              <a:t>.</a:t>
            </a:r>
            <a:endParaRPr sz="1500" dirty="0">
              <a:solidFill>
                <a:srgbClr val="FFFFFF"/>
              </a:solidFill>
            </a:endParaRPr>
          </a:p>
        </p:txBody>
      </p:sp>
      <p:sp>
        <p:nvSpPr>
          <p:cNvPr id="365" name="Google Shape;365;p57"/>
          <p:cNvSpPr txBox="1"/>
          <p:nvPr/>
        </p:nvSpPr>
        <p:spPr>
          <a:xfrm>
            <a:off x="3347999" y="3712307"/>
            <a:ext cx="2448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Dua</a:t>
            </a:r>
            <a:r>
              <a:rPr lang="id" sz="10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connected components </a:t>
            </a:r>
            <a:r>
              <a:rPr lang="id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pada</a:t>
            </a:r>
            <a:r>
              <a:rPr lang="id" sz="10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endParaRPr sz="1000" b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4763D-9FDF-23B7-9F8E-1BF8713CA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2321657"/>
            <a:ext cx="3781425" cy="13906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8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Centrality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Degree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8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Pengukuran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tingkat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j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umlah</a:t>
            </a:r>
            <a:r>
              <a:rPr lang="id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derajat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dimiliki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dalam jaringan. </a:t>
            </a:r>
            <a:endParaRPr sz="15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866" y="1632753"/>
            <a:ext cx="3008020" cy="187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687994-46A4-E024-7DE1-1A2A375DD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09746"/>
            <a:ext cx="3638737" cy="112400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9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Centrality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Betweenness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9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Pengukuran tingkat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terletak “di antara”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lainnya. </a:t>
            </a:r>
            <a:endParaRPr sz="15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457" y="1632753"/>
            <a:ext cx="3008020" cy="187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33C917-C805-D078-84BB-96B2CA8DD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625" y="2070245"/>
            <a:ext cx="4626123" cy="100300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Centrality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Closeness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60"/>
          <p:cNvSpPr txBox="1">
            <a:spLocks noGrp="1"/>
          </p:cNvSpPr>
          <p:nvPr>
            <p:ph type="body" idx="4294967295"/>
          </p:nvPr>
        </p:nvSpPr>
        <p:spPr>
          <a:xfrm>
            <a:off x="374848" y="919757"/>
            <a:ext cx="8280900" cy="575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Pengukuran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tingkat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terletak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paling dekat dengan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lainnya. </a:t>
            </a:r>
            <a:endParaRPr sz="1500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14" y="1930883"/>
            <a:ext cx="3008020" cy="188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B87C4C-FD4A-8115-D5B9-43F0A87C5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795" y="2412688"/>
            <a:ext cx="3757591" cy="10814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 i="1">
                <a:latin typeface="Arial"/>
                <a:ea typeface="Arial"/>
                <a:cs typeface="Arial"/>
                <a:sym typeface="Arial"/>
              </a:rPr>
              <a:t>Centrality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Eigenvector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1"/>
          <p:cNvSpPr txBox="1">
            <a:spLocks noGrp="1"/>
          </p:cNvSpPr>
          <p:nvPr>
            <p:ph type="body" idx="4294967295"/>
          </p:nvPr>
        </p:nvSpPr>
        <p:spPr>
          <a:xfrm>
            <a:off x="374848" y="897432"/>
            <a:ext cx="82809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Ukuran yang memperhitungkan kuantitas dan kualitas koneksi suatu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hal tersebut mempertimbangkan baik derajat dari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tersebut dan juga derajat dari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simpul-simpul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terhubung dengannya.</a:t>
            </a:r>
            <a:endParaRPr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0663" y="2269111"/>
            <a:ext cx="2913490" cy="182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2470" y="2069425"/>
            <a:ext cx="2728160" cy="2656523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Rangkuman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Deskripsi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Network Properties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Centrality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1FD56-C092-4520-8B15-CE011502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48" y="1571573"/>
            <a:ext cx="4686541" cy="2000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A1AE60-2844-ACCC-7FA4-A90CDCCD2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619" y="1977993"/>
            <a:ext cx="3562533" cy="11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49269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 txBox="1">
            <a:spLocks noGrp="1"/>
          </p:cNvSpPr>
          <p:nvPr>
            <p:ph type="ctrTitle"/>
          </p:nvPr>
        </p:nvSpPr>
        <p:spPr>
          <a:xfrm flipH="1">
            <a:off x="3731818" y="130588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METODE PENELITIAN</a:t>
            </a:r>
            <a:endParaRPr/>
          </a:p>
        </p:txBody>
      </p:sp>
      <p:sp>
        <p:nvSpPr>
          <p:cNvPr id="403" name="Google Shape;403;p62"/>
          <p:cNvSpPr txBox="1">
            <a:spLocks noGrp="1"/>
          </p:cNvSpPr>
          <p:nvPr>
            <p:ph type="title" idx="2"/>
          </p:nvPr>
        </p:nvSpPr>
        <p:spPr>
          <a:xfrm flipH="1">
            <a:off x="5948218" y="99406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404" name="Google Shape;404;p62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3"/>
          <p:cNvSpPr txBox="1">
            <a:spLocks noGrp="1"/>
          </p:cNvSpPr>
          <p:nvPr>
            <p:ph type="title" idx="4294967295"/>
          </p:nvPr>
        </p:nvSpPr>
        <p:spPr>
          <a:xfrm>
            <a:off x="374848" y="114300"/>
            <a:ext cx="2271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>
                <a:latin typeface="Arial"/>
                <a:ea typeface="Arial"/>
                <a:cs typeface="Arial"/>
                <a:sym typeface="Arial"/>
              </a:rPr>
              <a:t>Langkah-Langkah Penelitian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FCE1A-84A8-2EB2-D679-C29481698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966" y="218954"/>
            <a:ext cx="3264068" cy="470559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PENDAHULUAN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2" name="Google Shape;192;p39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93" name="Google Shape;193;p39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CB531-D110-E210-18F9-C14D47965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103" y="197315"/>
            <a:ext cx="3294704" cy="4748870"/>
          </a:xfrm>
          <a:prstGeom prst="rect">
            <a:avLst/>
          </a:prstGeom>
        </p:spPr>
      </p:pic>
      <p:sp>
        <p:nvSpPr>
          <p:cNvPr id="4" name="Google Shape;410;p63">
            <a:extLst>
              <a:ext uri="{FF2B5EF4-FFF2-40B4-BE49-F238E27FC236}">
                <a16:creationId xmlns:a16="http://schemas.microsoft.com/office/drawing/2014/main" id="{0B523E65-F969-5B2D-89C9-747AE9AD57EA}"/>
              </a:ext>
            </a:extLst>
          </p:cNvPr>
          <p:cNvSpPr txBox="1">
            <a:spLocks/>
          </p:cNvSpPr>
          <p:nvPr/>
        </p:nvSpPr>
        <p:spPr>
          <a:xfrm>
            <a:off x="374847" y="114299"/>
            <a:ext cx="2306359" cy="77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>
              <a:buClr>
                <a:srgbClr val="595959"/>
              </a:buClr>
              <a:buSzPts val="1800"/>
              <a:buFont typeface="Arial"/>
              <a:buNone/>
            </a:pPr>
            <a:r>
              <a:rPr lang="en-ID" sz="1800" dirty="0">
                <a:latin typeface="Arial"/>
                <a:ea typeface="Arial"/>
                <a:cs typeface="Arial"/>
                <a:sym typeface="Arial"/>
              </a:rPr>
              <a:t>Langkah-Langkah </a:t>
            </a:r>
            <a:r>
              <a:rPr lang="en-ID" sz="1800" i="1" dirty="0">
                <a:latin typeface="Arial"/>
                <a:ea typeface="Arial"/>
                <a:cs typeface="Arial"/>
                <a:sym typeface="Arial"/>
              </a:rPr>
              <a:t>Data Pre-processing</a:t>
            </a:r>
            <a:endParaRPr lang="en-ID"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DB7CC8-8C1A-21EF-6CEB-352E9CFA5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661" y="1034971"/>
            <a:ext cx="2057506" cy="30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26723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>
            <a:spLocks noGrp="1"/>
          </p:cNvSpPr>
          <p:nvPr>
            <p:ph type="title" idx="4294967295"/>
          </p:nvPr>
        </p:nvSpPr>
        <p:spPr>
          <a:xfrm>
            <a:off x="374848" y="499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Aplikasi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Teknologi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8" name="Picture 2" descr="Python Logo and symbol, meaning, history, PNG, brand">
            <a:extLst>
              <a:ext uri="{FF2B5EF4-FFF2-40B4-BE49-F238E27FC236}">
                <a16:creationId xmlns:a16="http://schemas.microsoft.com/office/drawing/2014/main" id="{01478289-1EA4-FB7A-5F06-3D352300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6" y="1209473"/>
            <a:ext cx="2686067" cy="151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phi - The Open Graph Viz Platform">
            <a:extLst>
              <a:ext uri="{FF2B5EF4-FFF2-40B4-BE49-F238E27FC236}">
                <a16:creationId xmlns:a16="http://schemas.microsoft.com/office/drawing/2014/main" id="{E8358414-1BD0-15E1-D762-F5CD4132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328" y="803784"/>
            <a:ext cx="31813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NetworkX | Berkeley Institute for Data Science">
            <a:extLst>
              <a:ext uri="{FF2B5EF4-FFF2-40B4-BE49-F238E27FC236}">
                <a16:creationId xmlns:a16="http://schemas.microsoft.com/office/drawing/2014/main" id="{B28897F2-5EDA-4A40-A847-0F71A54CC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865" y="1964929"/>
            <a:ext cx="2526224" cy="142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ython Pandas Logo Transparent, HD Png Download - kindpng">
            <a:extLst>
              <a:ext uri="{FF2B5EF4-FFF2-40B4-BE49-F238E27FC236}">
                <a16:creationId xmlns:a16="http://schemas.microsoft.com/office/drawing/2014/main" id="{EA7481EA-E0E8-9A5F-CCA8-593AFC164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370" y="3688596"/>
            <a:ext cx="2683641" cy="11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File Finder · GitHub">
            <a:extLst>
              <a:ext uri="{FF2B5EF4-FFF2-40B4-BE49-F238E27FC236}">
                <a16:creationId xmlns:a16="http://schemas.microsoft.com/office/drawing/2014/main" id="{2590E5D1-E0D8-315B-A70C-16A438019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67" y="3184827"/>
            <a:ext cx="2526224" cy="126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5 Visual Studio Code Extensions Developers Need in 2020 | by Srikar  Kusumanchi | Clever Programmer | Medium">
            <a:extLst>
              <a:ext uri="{FF2B5EF4-FFF2-40B4-BE49-F238E27FC236}">
                <a16:creationId xmlns:a16="http://schemas.microsoft.com/office/drawing/2014/main" id="{263A57FF-E22E-506B-DF8A-09C5A491E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041" y="1209473"/>
            <a:ext cx="2526224" cy="142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05BB7C61-28FF-AA8A-E8B2-4CB7D73FC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513" y="2901186"/>
            <a:ext cx="1566748" cy="181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587307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>
            <a:spLocks noGrp="1"/>
          </p:cNvSpPr>
          <p:nvPr>
            <p:ph type="ctrTitle"/>
          </p:nvPr>
        </p:nvSpPr>
        <p:spPr>
          <a:xfrm flipH="1">
            <a:off x="305603" y="13367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HASIL &amp; PEMBAHASAN</a:t>
            </a:r>
            <a:endParaRPr dirty="0"/>
          </a:p>
        </p:txBody>
      </p:sp>
      <p:sp>
        <p:nvSpPr>
          <p:cNvPr id="416" name="Google Shape;416;p64"/>
          <p:cNvSpPr txBox="1">
            <a:spLocks noGrp="1"/>
          </p:cNvSpPr>
          <p:nvPr>
            <p:ph type="title" idx="2"/>
          </p:nvPr>
        </p:nvSpPr>
        <p:spPr>
          <a:xfrm flipH="1">
            <a:off x="305603" y="10249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/>
              <a:t>04</a:t>
            </a:r>
            <a:endParaRPr/>
          </a:p>
        </p:txBody>
      </p:sp>
      <p:cxnSp>
        <p:nvCxnSpPr>
          <p:cNvPr id="417" name="Google Shape;417;p64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3"/>
          <p:cNvSpPr txBox="1">
            <a:spLocks noGrp="1"/>
          </p:cNvSpPr>
          <p:nvPr>
            <p:ph type="title" idx="4294967295"/>
          </p:nvPr>
        </p:nvSpPr>
        <p:spPr>
          <a:xfrm>
            <a:off x="263472" y="379708"/>
            <a:ext cx="8469824" cy="38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Visualisasi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Model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Ruangguru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454E1-4D81-A24C-30C9-5BEFA73D3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36" y="874298"/>
            <a:ext cx="4310200" cy="3399973"/>
          </a:xfrm>
          <a:prstGeom prst="rect">
            <a:avLst/>
          </a:prstGeom>
        </p:spPr>
      </p:pic>
      <p:sp>
        <p:nvSpPr>
          <p:cNvPr id="6" name="Google Shape;365;p57">
            <a:extLst>
              <a:ext uri="{FF2B5EF4-FFF2-40B4-BE49-F238E27FC236}">
                <a16:creationId xmlns:a16="http://schemas.microsoft.com/office/drawing/2014/main" id="{9EF676EC-8335-91A8-185F-FF125AF9C596}"/>
              </a:ext>
            </a:extLst>
          </p:cNvPr>
          <p:cNvSpPr txBox="1"/>
          <p:nvPr/>
        </p:nvSpPr>
        <p:spPr>
          <a:xfrm>
            <a:off x="1520036" y="4259516"/>
            <a:ext cx="2448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</a:rPr>
              <a:t>Visualisasi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Ruangguru</a:t>
            </a:r>
            <a:r>
              <a:rPr lang="en-US" sz="1000" dirty="0">
                <a:solidFill>
                  <a:srgbClr val="FFFFFF"/>
                </a:solidFill>
              </a:rPr>
              <a:t> &amp;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</a:rPr>
              <a:t> 20 </a:t>
            </a:r>
            <a:r>
              <a:rPr lang="en-US" sz="1000" dirty="0" err="1">
                <a:solidFill>
                  <a:srgbClr val="FFFFFF"/>
                </a:solidFill>
              </a:rPr>
              <a:t>Klaster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Besar</a:t>
            </a:r>
            <a:r>
              <a:rPr lang="en-US" sz="1000" dirty="0">
                <a:solidFill>
                  <a:srgbClr val="FFFFFF"/>
                </a:solidFill>
              </a:rPr>
              <a:t>* di </a:t>
            </a:r>
            <a:r>
              <a:rPr lang="en-US" sz="1000" dirty="0" err="1">
                <a:solidFill>
                  <a:srgbClr val="FFFFFF"/>
                </a:solidFill>
              </a:rPr>
              <a:t>Dalam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endParaRPr sz="1000" b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A90B88-AB21-57D9-BEC0-91FCEFDBA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981" y="1579709"/>
            <a:ext cx="3782226" cy="14259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87430A-2C85-586E-B02A-B73DBA995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256" y="3142063"/>
            <a:ext cx="3655675" cy="677345"/>
          </a:xfrm>
          <a:prstGeom prst="rect">
            <a:avLst/>
          </a:prstGeom>
        </p:spPr>
      </p:pic>
      <p:sp>
        <p:nvSpPr>
          <p:cNvPr id="13" name="Google Shape;365;p57">
            <a:extLst>
              <a:ext uri="{FF2B5EF4-FFF2-40B4-BE49-F238E27FC236}">
                <a16:creationId xmlns:a16="http://schemas.microsoft.com/office/drawing/2014/main" id="{4E886AF5-FB1D-EFB5-C988-8C624C72B8B0}"/>
              </a:ext>
            </a:extLst>
          </p:cNvPr>
          <p:cNvSpPr txBox="1"/>
          <p:nvPr/>
        </p:nvSpPr>
        <p:spPr>
          <a:xfrm>
            <a:off x="4750231" y="4659585"/>
            <a:ext cx="443298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lang="en-ID" sz="800" dirty="0">
                <a:solidFill>
                  <a:srgbClr val="FFFFFF"/>
                </a:solidFill>
              </a:rPr>
              <a:t> 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besar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mempunyai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persentase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anggota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atas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ID" sz="800" dirty="0">
                <a:solidFill>
                  <a:srgbClr val="FFFFFF"/>
                </a:solidFill>
              </a:rPr>
              <a:t>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sama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ID" sz="800" dirty="0">
                <a:solidFill>
                  <a:srgbClr val="FFFFFF"/>
                </a:solidFill>
              </a:rPr>
              <a:t> 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1,00 % (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diberikan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800" b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warna</a:t>
            </a:r>
            <a:r>
              <a:rPr lang="en-ID" sz="800" b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800" b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4070138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3"/>
          <p:cNvSpPr txBox="1">
            <a:spLocks noGrp="1"/>
          </p:cNvSpPr>
          <p:nvPr>
            <p:ph type="title" idx="4294967295"/>
          </p:nvPr>
        </p:nvSpPr>
        <p:spPr>
          <a:xfrm>
            <a:off x="263472" y="379708"/>
            <a:ext cx="8469824" cy="38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Visualisasi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Model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Zenius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AA1751-8A4E-3012-87CE-08DE07E854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36" y="878867"/>
            <a:ext cx="4318300" cy="338576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5;p57">
            <a:extLst>
              <a:ext uri="{FF2B5EF4-FFF2-40B4-BE49-F238E27FC236}">
                <a16:creationId xmlns:a16="http://schemas.microsoft.com/office/drawing/2014/main" id="{0CB46585-9BA4-B38A-1AB6-B02493300CB1}"/>
              </a:ext>
            </a:extLst>
          </p:cNvPr>
          <p:cNvSpPr txBox="1"/>
          <p:nvPr/>
        </p:nvSpPr>
        <p:spPr>
          <a:xfrm>
            <a:off x="1467386" y="4264633"/>
            <a:ext cx="2448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Visualisasi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Jaringan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Zenius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11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Klaster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Besar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di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Dalam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Jaringan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B9603C-A2B9-66FD-C409-776688805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274" y="1840019"/>
            <a:ext cx="3727252" cy="146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8027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421200" y="318569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Hasil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Perhitungan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Network Properties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pada</a:t>
            </a:r>
            <a:br>
              <a:rPr lang="en-US" sz="18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Ruangguru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Zenius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920B8-636A-8C7B-12EB-1DB72B967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649" y="1533050"/>
            <a:ext cx="4782701" cy="239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27348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421200" y="318569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Hasil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Perhitungan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Centrality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pada</a:t>
            </a:r>
            <a:br>
              <a:rPr lang="en-US" sz="18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Ruangguru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Zenius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342;p55">
            <a:extLst>
              <a:ext uri="{FF2B5EF4-FFF2-40B4-BE49-F238E27FC236}">
                <a16:creationId xmlns:a16="http://schemas.microsoft.com/office/drawing/2014/main" id="{D8546A84-7C31-CBA4-0780-9F8957AF4079}"/>
              </a:ext>
            </a:extLst>
          </p:cNvPr>
          <p:cNvCxnSpPr/>
          <p:nvPr/>
        </p:nvCxnSpPr>
        <p:spPr>
          <a:xfrm>
            <a:off x="4602997" y="1222752"/>
            <a:ext cx="0" cy="33288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C7B7A4-7FD8-49B7-91F9-45821BB8B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0" y="1593800"/>
            <a:ext cx="1816193" cy="977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073C7-018E-FF61-04B2-248816A69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557" y="1588635"/>
            <a:ext cx="1797142" cy="958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C2671A-7861-029B-10B8-6434A29E6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741" y="1593800"/>
            <a:ext cx="2082907" cy="977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50E5C2-E624-EF68-A9AA-AF0735397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258" y="1588634"/>
            <a:ext cx="2114659" cy="958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A74A27-BA6A-7F75-A969-6961AA3634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200" y="2892635"/>
            <a:ext cx="1808309" cy="958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152B60-ABCD-5D69-9BFB-2438A9C34E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348" y="2810947"/>
            <a:ext cx="1834352" cy="10374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7A9B36-84E8-39AD-AF3C-4006EF9138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7258" y="2810947"/>
            <a:ext cx="2140060" cy="10374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66909F-EF68-3200-F1DF-65C4C9523A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9398" y="2895809"/>
            <a:ext cx="2133710" cy="952549"/>
          </a:xfrm>
          <a:prstGeom prst="rect">
            <a:avLst/>
          </a:prstGeom>
        </p:spPr>
      </p:pic>
      <p:sp>
        <p:nvSpPr>
          <p:cNvPr id="21" name="Google Shape;365;p57">
            <a:extLst>
              <a:ext uri="{FF2B5EF4-FFF2-40B4-BE49-F238E27FC236}">
                <a16:creationId xmlns:a16="http://schemas.microsoft.com/office/drawing/2014/main" id="{9AD18A2A-7A97-C309-DCB3-C0313856FEB7}"/>
              </a:ext>
            </a:extLst>
          </p:cNvPr>
          <p:cNvSpPr txBox="1"/>
          <p:nvPr/>
        </p:nvSpPr>
        <p:spPr>
          <a:xfrm>
            <a:off x="421200" y="1101117"/>
            <a:ext cx="406190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</a:rPr>
              <a:t>Lima </a:t>
            </a:r>
            <a:r>
              <a:rPr lang="en-US" sz="1000" dirty="0" err="1">
                <a:solidFill>
                  <a:srgbClr val="FFFFFF"/>
                </a:solidFill>
              </a:rPr>
              <a:t>Pengguna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dengan</a:t>
            </a:r>
            <a:r>
              <a:rPr lang="en-US" sz="1000" dirty="0">
                <a:solidFill>
                  <a:srgbClr val="FFFFFF"/>
                </a:solidFill>
              </a:rPr>
              <a:t> Nilai </a:t>
            </a:r>
            <a:r>
              <a:rPr lang="en-US" sz="1000" dirty="0" err="1">
                <a:solidFill>
                  <a:srgbClr val="FFFFFF"/>
                </a:solidFill>
              </a:rPr>
              <a:t>Tertinggi</a:t>
            </a:r>
            <a:r>
              <a:rPr lang="en-US" sz="1000" dirty="0">
                <a:solidFill>
                  <a:srgbClr val="FFFFFF"/>
                </a:solidFill>
              </a:rPr>
              <a:t> pada Masing-Masing </a:t>
            </a:r>
            <a:r>
              <a:rPr lang="en-US" sz="1000" dirty="0" err="1">
                <a:solidFill>
                  <a:srgbClr val="FFFFFF"/>
                </a:solidFill>
              </a:rPr>
              <a:t>Metrik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i="1" dirty="0">
                <a:solidFill>
                  <a:srgbClr val="FFFFFF"/>
                </a:solidFill>
              </a:rPr>
              <a:t>Centrality</a:t>
            </a:r>
            <a:r>
              <a:rPr lang="en-US" sz="1000" dirty="0">
                <a:solidFill>
                  <a:srgbClr val="FFFFFF"/>
                </a:solidFill>
              </a:rPr>
              <a:t> di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Ruangguru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365;p57">
            <a:extLst>
              <a:ext uri="{FF2B5EF4-FFF2-40B4-BE49-F238E27FC236}">
                <a16:creationId xmlns:a16="http://schemas.microsoft.com/office/drawing/2014/main" id="{622AA376-8589-6EC6-0D25-B9E3BFE3373D}"/>
              </a:ext>
            </a:extLst>
          </p:cNvPr>
          <p:cNvSpPr txBox="1"/>
          <p:nvPr/>
        </p:nvSpPr>
        <p:spPr>
          <a:xfrm>
            <a:off x="4825639" y="1103982"/>
            <a:ext cx="406190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</a:rPr>
              <a:t>Lima </a:t>
            </a:r>
            <a:r>
              <a:rPr lang="en-US" sz="1000" dirty="0" err="1">
                <a:solidFill>
                  <a:srgbClr val="FFFFFF"/>
                </a:solidFill>
              </a:rPr>
              <a:t>Pengguna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dengan</a:t>
            </a:r>
            <a:r>
              <a:rPr lang="en-US" sz="1000" dirty="0">
                <a:solidFill>
                  <a:srgbClr val="FFFFFF"/>
                </a:solidFill>
              </a:rPr>
              <a:t> Nilai </a:t>
            </a:r>
            <a:r>
              <a:rPr lang="en-US" sz="1000" dirty="0" err="1">
                <a:solidFill>
                  <a:srgbClr val="FFFFFF"/>
                </a:solidFill>
              </a:rPr>
              <a:t>Tertinggi</a:t>
            </a:r>
            <a:r>
              <a:rPr lang="en-US" sz="1000" dirty="0">
                <a:solidFill>
                  <a:srgbClr val="FFFFFF"/>
                </a:solidFill>
              </a:rPr>
              <a:t> pada Masing-Masing </a:t>
            </a:r>
            <a:r>
              <a:rPr lang="en-US" sz="1000" dirty="0" err="1">
                <a:solidFill>
                  <a:srgbClr val="FFFFFF"/>
                </a:solidFill>
              </a:rPr>
              <a:t>Metrik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i="1" dirty="0">
                <a:solidFill>
                  <a:srgbClr val="FFFFFF"/>
                </a:solidFill>
              </a:rPr>
              <a:t>Centrality</a:t>
            </a:r>
            <a:r>
              <a:rPr lang="en-US" sz="1000" dirty="0">
                <a:solidFill>
                  <a:srgbClr val="FFFFFF"/>
                </a:solidFill>
              </a:rPr>
              <a:t> di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Zenius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5CD663-1651-1168-3E35-0DA360413B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2364" y="4039519"/>
            <a:ext cx="3809788" cy="74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37316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421200" y="318569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Seluruh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Hasil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Perhitungan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Centrality</a:t>
            </a:r>
            <a:br>
              <a:rPr lang="en-US" sz="1800" i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pada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Ruangguru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Zenius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57EF0-4440-3375-3DA9-CB08CABF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888" y="1154020"/>
            <a:ext cx="4526223" cy="1324317"/>
          </a:xfrm>
          <a:prstGeom prst="rect">
            <a:avLst/>
          </a:prstGeom>
        </p:spPr>
      </p:pic>
      <p:sp>
        <p:nvSpPr>
          <p:cNvPr id="6" name="Google Shape;365;p57">
            <a:extLst>
              <a:ext uri="{FF2B5EF4-FFF2-40B4-BE49-F238E27FC236}">
                <a16:creationId xmlns:a16="http://schemas.microsoft.com/office/drawing/2014/main" id="{4F3BD1B0-1151-9F40-1F3B-47AF4180B73D}"/>
              </a:ext>
            </a:extLst>
          </p:cNvPr>
          <p:cNvSpPr txBox="1"/>
          <p:nvPr/>
        </p:nvSpPr>
        <p:spPr>
          <a:xfrm>
            <a:off x="2130299" y="2495597"/>
            <a:ext cx="488340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</a:rPr>
              <a:t>Perhitungan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Metrik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i="1" dirty="0">
                <a:solidFill>
                  <a:srgbClr val="FFFFFF"/>
                </a:solidFill>
              </a:rPr>
              <a:t>Centrality </a:t>
            </a:r>
            <a:r>
              <a:rPr lang="en-US" sz="1000" dirty="0">
                <a:solidFill>
                  <a:srgbClr val="FFFFFF"/>
                </a:solidFill>
              </a:rPr>
              <a:t>pada</a:t>
            </a:r>
            <a:r>
              <a:rPr lang="en-US" sz="1000" i="1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Ruangguru</a:t>
            </a:r>
            <a:endParaRPr sz="1000" b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2E7A61-8367-5616-D4F7-72A88E9DA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888" y="2924107"/>
            <a:ext cx="4526223" cy="1548760"/>
          </a:xfrm>
          <a:prstGeom prst="rect">
            <a:avLst/>
          </a:prstGeom>
        </p:spPr>
      </p:pic>
      <p:sp>
        <p:nvSpPr>
          <p:cNvPr id="9" name="Google Shape;365;p57">
            <a:extLst>
              <a:ext uri="{FF2B5EF4-FFF2-40B4-BE49-F238E27FC236}">
                <a16:creationId xmlns:a16="http://schemas.microsoft.com/office/drawing/2014/main" id="{E84FEAF8-F1A3-4504-9FA0-432651F48266}"/>
              </a:ext>
            </a:extLst>
          </p:cNvPr>
          <p:cNvSpPr txBox="1"/>
          <p:nvPr/>
        </p:nvSpPr>
        <p:spPr>
          <a:xfrm>
            <a:off x="2130299" y="4472867"/>
            <a:ext cx="488340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</a:rPr>
              <a:t>Perhitungan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Metrik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i="1" dirty="0">
                <a:solidFill>
                  <a:srgbClr val="FFFFFF"/>
                </a:solidFill>
              </a:rPr>
              <a:t>Centrality </a:t>
            </a:r>
            <a:r>
              <a:rPr lang="en-US" sz="1000" dirty="0">
                <a:solidFill>
                  <a:srgbClr val="FFFFFF"/>
                </a:solidFill>
              </a:rPr>
              <a:t>pada</a:t>
            </a:r>
            <a:r>
              <a:rPr lang="en-US" sz="1000" i="1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Jaringan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Zenius</a:t>
            </a:r>
            <a:endParaRPr sz="1000" b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3595998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Key Actors</a:t>
            </a:r>
            <a:endParaRPr sz="1800" i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C543D90-33D0-3D2B-8DE3-D23BB5271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90" y="1598302"/>
            <a:ext cx="2784353" cy="194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AFA4343-187F-3E39-4509-AA1438A48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485" y="1598302"/>
            <a:ext cx="2784353" cy="194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132494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>
            <a:spLocks noGrp="1"/>
          </p:cNvSpPr>
          <p:nvPr>
            <p:ph type="ctrTitle"/>
          </p:nvPr>
        </p:nvSpPr>
        <p:spPr>
          <a:xfrm flipH="1">
            <a:off x="305603" y="13367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KESIMPULAN &amp; SARAN</a:t>
            </a:r>
            <a:endParaRPr dirty="0"/>
          </a:p>
        </p:txBody>
      </p:sp>
      <p:sp>
        <p:nvSpPr>
          <p:cNvPr id="416" name="Google Shape;416;p64"/>
          <p:cNvSpPr txBox="1">
            <a:spLocks noGrp="1"/>
          </p:cNvSpPr>
          <p:nvPr>
            <p:ph type="title" idx="2"/>
          </p:nvPr>
        </p:nvSpPr>
        <p:spPr>
          <a:xfrm flipH="1">
            <a:off x="305603" y="10249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 dirty="0"/>
              <a:t>0</a:t>
            </a:r>
            <a:r>
              <a:rPr lang="en-US" dirty="0"/>
              <a:t>5</a:t>
            </a:r>
            <a:endParaRPr dirty="0"/>
          </a:p>
        </p:txBody>
      </p:sp>
      <p:cxnSp>
        <p:nvCxnSpPr>
          <p:cNvPr id="417" name="Google Shape;417;p64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82106563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>
                <a:latin typeface="Arial"/>
                <a:ea typeface="Arial"/>
                <a:cs typeface="Arial"/>
                <a:sym typeface="Arial"/>
              </a:rPr>
              <a:t>Peningkatan Penetrasi Internet dan Munculnya Platform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Educational Technology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Edtech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di Indonesia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0"/>
          <p:cNvSpPr txBox="1">
            <a:spLocks noGrp="1"/>
          </p:cNvSpPr>
          <p:nvPr>
            <p:ph type="body" idx="4294967295"/>
          </p:nvPr>
        </p:nvSpPr>
        <p:spPr>
          <a:xfrm>
            <a:off x="374848" y="81307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Sektor </a:t>
            </a:r>
            <a:r>
              <a:rPr lang="id" sz="1500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edtech </a:t>
            </a:r>
            <a:r>
              <a:rPr lang="id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di Indonesia masih dalam fase pertumbuhan.</a:t>
            </a:r>
            <a:endParaRPr sz="15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endParaRPr sz="15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7756" y="1375410"/>
            <a:ext cx="5684542" cy="277813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0"/>
          <p:cNvSpPr txBox="1"/>
          <p:nvPr/>
        </p:nvSpPr>
        <p:spPr>
          <a:xfrm>
            <a:off x="3366427" y="4207272"/>
            <a:ext cx="2467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(Sumber Data: World Bank Tahun 2020)</a:t>
            </a:r>
            <a:endParaRPr sz="10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Kesimpulan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1"/>
          <p:cNvSpPr txBox="1">
            <a:spLocks noGrp="1"/>
          </p:cNvSpPr>
          <p:nvPr>
            <p:ph type="body" idx="4294967295"/>
          </p:nvPr>
        </p:nvSpPr>
        <p:spPr>
          <a:xfrm>
            <a:off x="374848" y="897432"/>
            <a:ext cx="8280900" cy="394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0" algn="just">
              <a:lnSpc>
                <a:spcPct val="107000"/>
              </a:lnSpc>
              <a:spcAft>
                <a:spcPts val="800"/>
              </a:spcAft>
              <a:buNone/>
              <a:tabLst>
                <a:tab pos="450215" algn="l"/>
              </a:tabLst>
            </a:pP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Berdasarkan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analisis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hasil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penelitian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bab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sebelumnya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disimpulkan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bahwa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:</a:t>
            </a:r>
            <a:endParaRPr lang="en-ID" sz="13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  <a:tabLst>
                <a:tab pos="450215" algn="l"/>
              </a:tabLst>
            </a:pP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Implementasi SNA dalam menganalisis karakteristik suatu jaringan sosial dapat menggunakan metrik 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 properties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Berdasarkan hasil perhitungan dan perbandingan metrik 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 properties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telah dilakukan pada tahapan sebelumnya, jaringan percakapan pengguna Twitter mengenai perusahaan 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edtech 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yang paling unggul adalah Zenius dengan total lima dari delapan metrik.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unggul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metrik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b="1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density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b="1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modularity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b="1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diameter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b="1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average path length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dan </a:t>
            </a:r>
            <a:r>
              <a:rPr lang="en-US" sz="1300" b="1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connected components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Hal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menunjukkan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bahwa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d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pergerakan </a:t>
            </a:r>
            <a:r>
              <a:rPr lang="id-ID" sz="1300" i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trend</a:t>
            </a:r>
            <a:r>
              <a:rPr lang="id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jumlah percakapan pengguna Twitter mengenai kedua perusahaan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edtech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d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 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 1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Juli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2021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sampai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30 September 2021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tidak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d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berbanding lurus dengan kualitas karakteristik jaringan sosial yang terbentuk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  <a:tabLst>
                <a:tab pos="450215" algn="l"/>
              </a:tabLst>
            </a:pPr>
            <a:endParaRPr lang="en-ID" sz="13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0215" algn="l"/>
              </a:tabLst>
            </a:pP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Implementasi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SNA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mengidentifikasi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Twitter yang paling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berpengaruh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(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)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antara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semua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lain yang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ada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suatu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menggunakan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metrik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centrality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Melalui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perhitungan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metrik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degree centrality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betweenness centrality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closeness centrality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dan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eigenvector centrality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telah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dilakukan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tahapan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sebelumnya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didapatkan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 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 masing-masing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 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adalah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schfess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subschfess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dan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sbmptnfess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Sedangkan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 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adalah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schfess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dan </a:t>
            </a:r>
            <a:r>
              <a:rPr lang="en-US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zenius_oliv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Selain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akun-akun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juga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merupakan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 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kelompok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besar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(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kelompok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mempunyai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persentase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anggota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atas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sama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1,00 %) di masing-masing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Hal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menunjukkan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bahwa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selain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berpengaruh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penyebaran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kepada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kelompok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</a:t>
            </a:r>
            <a:r>
              <a:rPr lang="en-US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juga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berpengaruh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penyebaran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seluruh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id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  <a:endParaRPr lang="en-ID" sz="13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75577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Saran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1"/>
          <p:cNvSpPr txBox="1">
            <a:spLocks noGrp="1"/>
          </p:cNvSpPr>
          <p:nvPr>
            <p:ph type="body" idx="4294967295"/>
          </p:nvPr>
        </p:nvSpPr>
        <p:spPr>
          <a:xfrm>
            <a:off x="374848" y="897432"/>
            <a:ext cx="8280900" cy="394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Berdasarkan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hasil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analisis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penelitian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tahapan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sebelumnya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terdapat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beberapa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saran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bagi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Twitter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aktif</a:t>
            </a:r>
            <a:r>
              <a:rPr lang="en-ID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lagi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melakukan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engagement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interaksi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followers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dimiliki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Seperti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sering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mengunggah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tweet 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yang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menarik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mengadakan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marketing campaign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mengikutsertakan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followers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orang lain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untuk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bergabung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Sehingga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percakapan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antara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Twitter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mengenai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tidak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hanya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mengalami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peningkatan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trend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tetapi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juga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membentuk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sosial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kualitas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karakteristik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unggul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dibandingkan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pesaing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 juga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melakukan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kerja</a:t>
            </a:r>
            <a:r>
              <a:rPr lang="en-ID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b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sama</a:t>
            </a:r>
            <a:r>
              <a:rPr lang="en-ID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b="1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sehingga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menyebarkan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cepat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luas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Twitter.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Setelah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ditelusuri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lanjut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akun-akun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merupakan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 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merupakan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akun-akun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komunitas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anak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sekolah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pelajar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Indonesia yang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berisi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seputar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dunia </a:t>
            </a:r>
            <a:r>
              <a:rPr lang="en-ID" sz="13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pendidikan</a:t>
            </a:r>
            <a:r>
              <a:rPr lang="en-ID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Perusahaan juga dapat </a:t>
            </a:r>
            <a:r>
              <a:rPr lang="nb-NO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menyertakan </a:t>
            </a:r>
            <a:r>
              <a:rPr lang="nb-NO" sz="1300" b="1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stakeholders 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dalam berinteraksi dengan pengguna Twitter. Salah satu pengguna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yang mempunyai nilai metrik 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centrality 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yang cukup tinggi pada masing-masing jaringan adalah pengguna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dengan nama akun </a:t>
            </a:r>
            <a:r>
              <a:rPr lang="nb-NO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sabdaps 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dan </a:t>
            </a:r>
            <a:r>
              <a:rPr lang="nb-NO" sz="13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imanusman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. Setelah ditelusuri lebih lanjut, kedua akun tersebut merupakan </a:t>
            </a:r>
            <a:r>
              <a:rPr lang="nb-NO" sz="13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founder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dari </a:t>
            </a:r>
            <a:r>
              <a:rPr lang="nb-NO" sz="13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 dan Ruangguru. Hal ini menunjukkan bahwa cukup banyak pengguna Twitter yang berinteraksi dengan sosok yang merepresentasikan perusahaan.</a:t>
            </a:r>
            <a:endParaRPr lang="en-ID" sz="13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sz="1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9945229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6DCFE1-21D1-9FF6-2E30-1FA210DF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60" y="117949"/>
            <a:ext cx="8301608" cy="479110"/>
          </a:xfrm>
        </p:spPr>
        <p:txBody>
          <a:bodyPr/>
          <a:lstStyle/>
          <a:p>
            <a:pPr algn="ctr"/>
            <a:r>
              <a:rPr lang="en-US" dirty="0"/>
              <a:t>Daftar Pustaka</a:t>
            </a:r>
            <a:endParaRPr lang="en-ID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F41F6E-65F0-67E0-907E-E7A21F672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199" y="1056155"/>
            <a:ext cx="2296171" cy="303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3331A3A-C259-4D41-EB85-DB3D44F40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022" y="1056155"/>
            <a:ext cx="2296171" cy="303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082125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6DCFE1-21D1-9FF6-2E30-1FA210DF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60" y="117949"/>
            <a:ext cx="8301608" cy="479110"/>
          </a:xfrm>
        </p:spPr>
        <p:txBody>
          <a:bodyPr/>
          <a:lstStyle/>
          <a:p>
            <a:pPr algn="ctr"/>
            <a:r>
              <a:rPr lang="en-US" dirty="0"/>
              <a:t>Daftar Pustaka</a:t>
            </a:r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D5BBE1-F780-9C32-A2EC-B8E6253C1E5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4848" y="597059"/>
            <a:ext cx="8280920" cy="4188937"/>
          </a:xfrm>
        </p:spPr>
        <p:txBody>
          <a:bodyPr>
            <a:noAutofit/>
          </a:bodyPr>
          <a:lstStyle/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Antoniadis, I., &amp;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Charmantzi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A. (2016). Social network analysis and social capital in marketing: theory and practical implementation.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International journal of technology marketing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11(3), 344-359.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Bhardwaj, R., Yarrow, N., &amp; Cali, M. (2020).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EdTech in Indonesia : Ready for Take-off?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Washington DC.: World Bank.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Community detection for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Community detection for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NetworkX’s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documentation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Community detection for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https://python-louvain.readthedocs.io/en/latest/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18 Januari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GB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Fornito</a:t>
            </a:r>
            <a:r>
              <a:rPr kumimoji="0" lang="en-GB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A., </a:t>
            </a:r>
            <a:r>
              <a:rPr kumimoji="0" lang="en-GB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Zalesky</a:t>
            </a:r>
            <a:r>
              <a:rPr kumimoji="0" lang="en-GB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A., &amp; </a:t>
            </a:r>
            <a:r>
              <a:rPr kumimoji="0" lang="en-GB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Bullmore</a:t>
            </a:r>
            <a:r>
              <a:rPr kumimoji="0" lang="en-GB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E. (2016).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Fundamentals of brain network analysis.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USA: Academic Press.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Gephi.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Learn how to use Gephi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Gephi: https://gephi.org/users/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19 Januari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nb-NO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Han, J., Pei, J., &amp; Kamber, M. (2011).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Data mining: concepts and techniques.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USA: Elsevier.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Hartsfield, N., &amp;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Ringel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G. (2013).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Pearls in graph theory: a comprehensive introduction.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USA: Dover Publication, Inc.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Himelboim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I., &amp; Golan, G. J. (2019). A social networks approach to viral advertising: The role of primary, contextual, and low influencers. </a:t>
            </a:r>
            <a:r>
              <a:rPr kumimoji="0" lang="it-IT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Social Media+ Society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5(3): 1-13.</a:t>
            </a:r>
            <a:endParaRPr kumimoji="0" lang="it-IT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Litterio, A. M., Nantes, E. A., </a:t>
            </a:r>
            <a:r>
              <a:rPr kumimoji="0" lang="it-IT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Larrosa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J. M., &amp; </a:t>
            </a:r>
            <a:r>
              <a:rPr kumimoji="0" lang="it-IT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Gómez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L. J. (2017). 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Marketing and social networks: a criterion for detecting opinion leaders.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European Journal of Management and Business Economics.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26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(3)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47-366.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Mollett, A., Moran, D., &amp; Dunleavy, P. (2011).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Using Twitter in university research, teaching and impact activities.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London: LSE Public Policy Group.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 Science. (2021).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 Science by Albert-László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Barabási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Network Science: http://networksciencebook.com/ 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09 November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Software for Complex Networks —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2.6.2 documentation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: https://networkx.org/documentation/stable/index.html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18 Januari 2022. 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Pandas.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pandas documentation — pandas 1.3.5 documentation.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Retrieved from Pandas: https://pandas.pydata.org/docs/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18 Januari 2018. 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it-IT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(2021). </a:t>
            </a:r>
            <a:r>
              <a:rPr kumimoji="0" lang="it-IT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Aplikasi</a:t>
            </a:r>
            <a:r>
              <a:rPr kumimoji="0" lang="it-IT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kumimoji="0" lang="it-IT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Bimbingan</a:t>
            </a:r>
            <a:r>
              <a:rPr kumimoji="0" lang="it-IT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Online #1 di Indonesia | </a:t>
            </a:r>
            <a:r>
              <a:rPr kumimoji="0" lang="it-IT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Retrieved from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https://www.ruangguru.com/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23 September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(2021, 23 September).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About -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Education 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https://www.zenius.net/about/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23 September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D" sz="1100" dirty="0"/>
          </a:p>
        </p:txBody>
      </p:sp>
    </p:spTree>
    <p:extLst>
      <p:ext uri="{BB962C8B-B14F-4D97-AF65-F5344CB8AC3E}">
        <p14:creationId xmlns:p14="http://schemas.microsoft.com/office/powerpoint/2010/main" val="2990022131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 txBox="1">
            <a:spLocks noGrp="1"/>
          </p:cNvSpPr>
          <p:nvPr>
            <p:ph type="ctrTitle"/>
          </p:nvPr>
        </p:nvSpPr>
        <p:spPr>
          <a:xfrm flipH="1">
            <a:off x="749471" y="206070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 dirty="0"/>
              <a:t>TERIMA KASIH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" name="Google Shape;395;p61">
            <a:extLst>
              <a:ext uri="{FF2B5EF4-FFF2-40B4-BE49-F238E27FC236}">
                <a16:creationId xmlns:a16="http://schemas.microsoft.com/office/drawing/2014/main" id="{45513696-C8A0-846B-87C8-D3730B05B077}"/>
              </a:ext>
            </a:extLst>
          </p:cNvPr>
          <p:cNvSpPr txBox="1">
            <a:spLocks/>
          </p:cNvSpPr>
          <p:nvPr/>
        </p:nvSpPr>
        <p:spPr>
          <a:xfrm>
            <a:off x="207033" y="3880963"/>
            <a:ext cx="5790812" cy="931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rgbClr val="7F7F7F"/>
              </a:buClr>
              <a:buSzPts val="1500"/>
              <a:buFont typeface="Roboto Condensed Light"/>
              <a:buNone/>
            </a:pPr>
            <a:r>
              <a:rPr lang="en-US" sz="1500" i="1" dirty="0">
                <a:solidFill>
                  <a:schemeClr val="tx1"/>
                </a:solidFill>
                <a:effectLst/>
                <a:latin typeface="+mj-lt"/>
              </a:rPr>
              <a:t>“Networks are everywhere, from the Internet, to social networks, and the genetic networks that determine our biological existence.” - </a:t>
            </a:r>
            <a:r>
              <a:rPr lang="en-ID" sz="1500" i="0" dirty="0">
                <a:solidFill>
                  <a:schemeClr val="tx1"/>
                </a:solidFill>
                <a:effectLst/>
                <a:latin typeface="+mj-lt"/>
              </a:rPr>
              <a:t>Albert-László </a:t>
            </a:r>
            <a:r>
              <a:rPr lang="en-ID" sz="1500" i="0" dirty="0" err="1">
                <a:solidFill>
                  <a:schemeClr val="tx1"/>
                </a:solidFill>
                <a:effectLst/>
                <a:latin typeface="+mj-lt"/>
              </a:rPr>
              <a:t>Barabási</a:t>
            </a:r>
            <a:r>
              <a:rPr lang="en-ID" sz="1500" i="0" dirty="0">
                <a:solidFill>
                  <a:schemeClr val="tx1"/>
                </a:solidFill>
                <a:effectLst/>
                <a:latin typeface="+mj-lt"/>
              </a:rPr>
              <a:t>, Network Science</a:t>
            </a:r>
            <a:endParaRPr lang="en-ID" sz="1500" i="1" dirty="0">
              <a:solidFill>
                <a:schemeClr val="tx1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>
                <a:latin typeface="Arial"/>
                <a:ea typeface="Arial"/>
                <a:cs typeface="Arial"/>
                <a:sym typeface="Arial"/>
              </a:rPr>
              <a:t>Dua Perusahaan </a:t>
            </a:r>
            <a:r>
              <a:rPr lang="id" sz="1800" i="1">
                <a:latin typeface="Arial"/>
                <a:ea typeface="Arial"/>
                <a:cs typeface="Arial"/>
                <a:sym typeface="Arial"/>
              </a:rPr>
              <a:t>Edtech </a:t>
            </a:r>
            <a:r>
              <a:rPr lang="id" sz="1800">
                <a:latin typeface="Arial"/>
                <a:ea typeface="Arial"/>
                <a:cs typeface="Arial"/>
                <a:sym typeface="Arial"/>
              </a:rPr>
              <a:t>yang Menonjol di Indonesia: Ruangguru &amp; Zenius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1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Dalam hal pertumbuhan pengguna aplikasi dan pengikut di media sosial Twitter.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1"/>
          <p:cNvSpPr txBox="1"/>
          <p:nvPr/>
        </p:nvSpPr>
        <p:spPr>
          <a:xfrm>
            <a:off x="3476249" y="4068303"/>
            <a:ext cx="2191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(Sumber Data: Twitter Tahun 2021)</a:t>
            </a:r>
            <a:endParaRPr sz="10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8093" y="1487512"/>
            <a:ext cx="4607813" cy="254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75B81D-D3BC-8EE5-D99B-3FACD92EE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00" y="1487512"/>
            <a:ext cx="1427863" cy="14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4EF756A-33A2-A511-7CD7-55CEF8D20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885" y="1487512"/>
            <a:ext cx="1427863" cy="14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>
            <a:spLocks noGrp="1"/>
          </p:cNvSpPr>
          <p:nvPr>
            <p:ph type="title" idx="4294967295"/>
          </p:nvPr>
        </p:nvSpPr>
        <p:spPr>
          <a:xfrm>
            <a:off x="374848" y="120587"/>
            <a:ext cx="8301600" cy="412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Kenapa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Menggunakan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Social Network Analysis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(SNA)?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1"/>
          <p:cNvSpPr txBox="1">
            <a:spLocks noGrp="1"/>
          </p:cNvSpPr>
          <p:nvPr>
            <p:ph type="body" idx="4294967295"/>
          </p:nvPr>
        </p:nvSpPr>
        <p:spPr>
          <a:xfrm>
            <a:off x="374848" y="504908"/>
            <a:ext cx="8280900" cy="2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Clr>
                <a:srgbClr val="7F7F7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SNA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salah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satu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metode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social media analytics 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memanfaatkan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teori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graf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memodelkan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struktur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sosial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indent="-285750">
              <a:buClr>
                <a:srgbClr val="7F7F7F"/>
              </a:buClr>
              <a:buSzPts val="1500"/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menggunakan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SNA,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perusahaan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mengetahui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karakteristik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struktur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sosial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terbentuk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percakapan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word-of-mouth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mengenai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perusahaan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tersebut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indent="-285750">
              <a:buClr>
                <a:srgbClr val="7F7F7F"/>
              </a:buClr>
              <a:buSzPts val="1500"/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pengetahuan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perusahaan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mengetahui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aktivitas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pemasaran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brand recognition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perusahaan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tersebut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sudah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lebih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baik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perusahaan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pesaing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ataupun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sebaliknya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indent="-285750">
              <a:buClr>
                <a:srgbClr val="7F7F7F"/>
              </a:buClr>
              <a:buSzPts val="1500"/>
            </a:pPr>
            <a:endParaRPr lang="en-US"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77B7A9-C7DF-8827-DC69-8F3EE4060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832" y="2795525"/>
            <a:ext cx="2586481" cy="1872197"/>
          </a:xfrm>
          <a:prstGeom prst="rect">
            <a:avLst/>
          </a:prstGeom>
        </p:spPr>
      </p:pic>
      <p:pic>
        <p:nvPicPr>
          <p:cNvPr id="9" name="Google Shape;298;p50">
            <a:extLst>
              <a:ext uri="{FF2B5EF4-FFF2-40B4-BE49-F238E27FC236}">
                <a16:creationId xmlns:a16="http://schemas.microsoft.com/office/drawing/2014/main" id="{FA8ACF08-A9FE-139F-CA45-542442091A7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4466" y="2795524"/>
            <a:ext cx="3009635" cy="184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83D162B4-450A-A272-49EB-46BC1677BABD}"/>
              </a:ext>
            </a:extLst>
          </p:cNvPr>
          <p:cNvSpPr/>
          <p:nvPr/>
        </p:nvSpPr>
        <p:spPr>
          <a:xfrm>
            <a:off x="4594826" y="3717057"/>
            <a:ext cx="466126" cy="227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592096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>
            <a:spLocks noGrp="1"/>
          </p:cNvSpPr>
          <p:nvPr>
            <p:ph type="title" idx="4294967295"/>
          </p:nvPr>
        </p:nvSpPr>
        <p:spPr>
          <a:xfrm>
            <a:off x="374848" y="202332"/>
            <a:ext cx="83016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id" sz="1800">
                <a:latin typeface="Arial"/>
                <a:ea typeface="Arial"/>
                <a:cs typeface="Arial"/>
                <a:sym typeface="Arial"/>
              </a:rPr>
              <a:t>Durasi Pengamatan Data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3"/>
          <p:cNvSpPr txBox="1">
            <a:spLocks noGrp="1"/>
          </p:cNvSpPr>
          <p:nvPr>
            <p:ph type="body" idx="4294967295"/>
          </p:nvPr>
        </p:nvSpPr>
        <p:spPr>
          <a:xfrm>
            <a:off x="374848" y="843558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id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Apakah pergerakan </a:t>
            </a:r>
            <a:r>
              <a:rPr lang="id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trend</a:t>
            </a:r>
            <a:r>
              <a:rPr lang="id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berbanding lurus dengan kualitas karakteristik jaringan sosial yang terbentuk?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55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3476249" y="4053642"/>
            <a:ext cx="2191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(Sumber Data: Twitter Tahun 2021)</a:t>
            </a:r>
            <a:endParaRPr sz="10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5949" y="1503787"/>
            <a:ext cx="5372101" cy="2549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/>
          <p:nvPr/>
        </p:nvSpPr>
        <p:spPr>
          <a:xfrm rot="-5400000" flipH="1">
            <a:off x="6189127" y="795713"/>
            <a:ext cx="1322249" cy="3611105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5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d"/>
              <a:t>RUMUSAN MASALAH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4" name="Google Shape;244;p45"/>
          <p:cNvSpPr/>
          <p:nvPr/>
        </p:nvSpPr>
        <p:spPr>
          <a:xfrm rot="5400000">
            <a:off x="1856624" y="735707"/>
            <a:ext cx="1263218" cy="3672086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5"/>
          <p:cNvSpPr txBox="1">
            <a:spLocks noGrp="1"/>
          </p:cNvSpPr>
          <p:nvPr>
            <p:ph type="subTitle" idx="1"/>
          </p:nvPr>
        </p:nvSpPr>
        <p:spPr>
          <a:xfrm>
            <a:off x="613446" y="1885898"/>
            <a:ext cx="3672084" cy="126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+mj-lt"/>
              <a:buAutoNum type="arabicPeriod"/>
            </a:pPr>
            <a:r>
              <a:rPr lang="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Bagaimana implementasi SNA dalam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menganalisis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karakteristik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sosial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berdasarkan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percakapan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Twitter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mengenai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Ruangguru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Zenius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? 	</a:t>
            </a:r>
            <a:endParaRPr sz="150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45"/>
          <p:cNvSpPr txBox="1">
            <a:spLocks noGrp="1"/>
          </p:cNvSpPr>
          <p:nvPr>
            <p:ph type="subTitle" idx="4"/>
          </p:nvPr>
        </p:nvSpPr>
        <p:spPr>
          <a:xfrm>
            <a:off x="5013702" y="1894407"/>
            <a:ext cx="3611105" cy="1391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+mj-lt"/>
              <a:buAutoNum type="arabicPeriod" startAt="2"/>
            </a:pPr>
            <a:r>
              <a:rPr lang="id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Bagaimana implementasi SNA dalam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mengidentifikasi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yang paling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berpengaruh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500" i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key actor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) di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percakapan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Twitter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mengenai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Ruangguru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1500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Zenius</a:t>
            </a:r>
            <a:r>
              <a:rPr lang="en-US" sz="15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endParaRPr sz="150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Google Shape;240;p45">
            <a:extLst>
              <a:ext uri="{FF2B5EF4-FFF2-40B4-BE49-F238E27FC236}">
                <a16:creationId xmlns:a16="http://schemas.microsoft.com/office/drawing/2014/main" id="{0820A1BE-839D-0A7F-CCF6-BE8298DD4050}"/>
              </a:ext>
            </a:extLst>
          </p:cNvPr>
          <p:cNvCxnSpPr>
            <a:cxnSpLocks/>
          </p:cNvCxnSpPr>
          <p:nvPr/>
        </p:nvCxnSpPr>
        <p:spPr>
          <a:xfrm flipH="1">
            <a:off x="15497" y="2571750"/>
            <a:ext cx="6366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240;p45">
            <a:extLst>
              <a:ext uri="{FF2B5EF4-FFF2-40B4-BE49-F238E27FC236}">
                <a16:creationId xmlns:a16="http://schemas.microsoft.com/office/drawing/2014/main" id="{14DB252C-B046-159F-9DDA-0173FC4B5798}"/>
              </a:ext>
            </a:extLst>
          </p:cNvPr>
          <p:cNvCxnSpPr>
            <a:cxnSpLocks/>
          </p:cNvCxnSpPr>
          <p:nvPr/>
        </p:nvCxnSpPr>
        <p:spPr>
          <a:xfrm flipH="1">
            <a:off x="8655804" y="2571750"/>
            <a:ext cx="6366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 txBox="1">
            <a:spLocks noGrp="1"/>
          </p:cNvSpPr>
          <p:nvPr>
            <p:ph type="ctrTitle"/>
          </p:nvPr>
        </p:nvSpPr>
        <p:spPr>
          <a:xfrm>
            <a:off x="1964850" y="97128"/>
            <a:ext cx="52143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BATASAN </a:t>
            </a:r>
            <a:r>
              <a:rPr lang="id" dirty="0"/>
              <a:t>MASALAH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1" name="Google Shape;297;p50">
            <a:extLst>
              <a:ext uri="{FF2B5EF4-FFF2-40B4-BE49-F238E27FC236}">
                <a16:creationId xmlns:a16="http://schemas.microsoft.com/office/drawing/2014/main" id="{C0BC3227-B345-B9C7-4DB1-70934101A296}"/>
              </a:ext>
            </a:extLst>
          </p:cNvPr>
          <p:cNvSpPr txBox="1">
            <a:spLocks/>
          </p:cNvSpPr>
          <p:nvPr/>
        </p:nvSpPr>
        <p:spPr>
          <a:xfrm>
            <a:off x="431550" y="596685"/>
            <a:ext cx="8280900" cy="4449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285750" indent="-285750">
              <a:buClr>
                <a:srgbClr val="7F7F7F"/>
              </a:buClr>
              <a:buSzPts val="1500"/>
            </a:pP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yang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dianalisis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tweets 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diperoleh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Twitter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kata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kunci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“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ruangguru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” dan “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zenius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sejak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1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Juli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2021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sampai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30 September 2021.</a:t>
            </a:r>
          </a:p>
          <a:p>
            <a:pPr marL="285750" indent="-285750">
              <a:buClr>
                <a:srgbClr val="7F7F7F"/>
              </a:buClr>
              <a:buSzPts val="1500"/>
            </a:pP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Jenis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interaksi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Twitter yang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dianalisis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reply 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merupakan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tanggapan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balasan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atas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tweet.</a:t>
            </a:r>
          </a:p>
          <a:p>
            <a:pPr marL="285750" indent="-285750">
              <a:buClr>
                <a:srgbClr val="7F7F7F"/>
              </a:buClr>
              <a:buSzPts val="1500"/>
            </a:pP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Penulis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membagi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pengukuran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menjadi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tiga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bagian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besar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beberapa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sebagai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representasi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setiap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pengukurannya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Bagian-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bagian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itu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Connections, Distributions, 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dan </a:t>
            </a:r>
            <a:r>
              <a:rPr lang="en-US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Segmentation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indent="0">
              <a:buClr>
                <a:srgbClr val="7F7F7F"/>
              </a:buClr>
              <a:buSzPts val="1500"/>
              <a:buNone/>
            </a:pP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7F7F7F"/>
              </a:buClr>
              <a:buSzPts val="1500"/>
              <a:buNone/>
            </a:pP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7F7F7F"/>
              </a:buClr>
              <a:buSzPts val="1500"/>
              <a:buNone/>
            </a:pP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7F7F7F"/>
              </a:buClr>
              <a:buSzPts val="1500"/>
              <a:buNone/>
            </a:pP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7F7F7F"/>
              </a:buClr>
              <a:buSzPts val="1500"/>
              <a:buNone/>
            </a:pP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7F7F7F"/>
              </a:buClr>
              <a:buSzPts val="1500"/>
              <a:buNone/>
            </a:pP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7F7F7F"/>
              </a:buClr>
              <a:buSzPts val="1500"/>
              <a:buNone/>
            </a:pP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7F7F7F"/>
              </a:buClr>
              <a:buSzPts val="1500"/>
              <a:buNone/>
            </a:pP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7F7F7F"/>
              </a:buClr>
              <a:buSzPts val="1500"/>
              <a:buNone/>
            </a:pP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7F7F7F"/>
              </a:buClr>
              <a:buSzPts val="1500"/>
              <a:buNone/>
            </a:pP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7F7F7F"/>
              </a:buClr>
              <a:buSzPts val="1500"/>
              <a:buNone/>
            </a:pP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rgbClr val="7F7F7F"/>
              </a:buClr>
              <a:buSzPts val="1500"/>
            </a:pP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Jenis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graf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digunakan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graf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tak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berarah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undirected graph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285750" indent="-285750">
              <a:buClr>
                <a:srgbClr val="7F7F7F"/>
              </a:buClr>
              <a:buSzPts val="1500"/>
            </a:pP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Proses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pengumpulan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dilakukan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metode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scraping 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pada </a:t>
            </a:r>
            <a:r>
              <a:rPr lang="en-US" i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website 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Twitter yang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diakses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bebas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oleh </a:t>
            </a:r>
            <a:r>
              <a:rPr lang="en-US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publik</a:t>
            </a: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rgbClr val="7F7F7F"/>
              </a:buClr>
              <a:buSzPts val="1500"/>
            </a:pP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rgbClr val="7F7F7F"/>
              </a:buClr>
              <a:buSzPts val="1500"/>
            </a:pPr>
            <a:endParaRPr lang="en-US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85B20-1B76-8A21-6FA3-AF4FE1C7D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1" y="2072064"/>
            <a:ext cx="4079708" cy="1977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7958C1-56DA-EBF8-5097-E37A322CC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866" y="2327380"/>
            <a:ext cx="3662584" cy="122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9666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2096</Words>
  <Application>Microsoft Office PowerPoint</Application>
  <PresentationFormat>On-screen Show (16:9)</PresentationFormat>
  <Paragraphs>158</Paragraphs>
  <Slides>44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Times New Roman</vt:lpstr>
      <vt:lpstr>Roboto Condensed</vt:lpstr>
      <vt:lpstr>Fira Sans Extra Condensed Medium</vt:lpstr>
      <vt:lpstr>Exo 2</vt:lpstr>
      <vt:lpstr>Squada One</vt:lpstr>
      <vt:lpstr>Arial</vt:lpstr>
      <vt:lpstr>Catamaran</vt:lpstr>
      <vt:lpstr>Roboto Condensed Light</vt:lpstr>
      <vt:lpstr>Calibri</vt:lpstr>
      <vt:lpstr>Tech Newsletter by Slidesgo</vt:lpstr>
      <vt:lpstr>1_Tech Newsletter by Slidesgo</vt:lpstr>
      <vt:lpstr>ANALISIS INTERAKSI PENGGUNA TWITTER MENGENAI BISNIS EDUCATIONAL TECHNOLOGY MENGGUNAKAN PENDEKATAN SOCIAL NETWORK ANALYSIS (STUDI KASUS: RUANGGURU DAN ZENIUS)</vt:lpstr>
      <vt:lpstr>DAFTAR ISI</vt:lpstr>
      <vt:lpstr>PENDAHULUAN</vt:lpstr>
      <vt:lpstr>Peningkatan Penetrasi Internet dan Munculnya Platform Educational Technology (Edtech) di Indonesia</vt:lpstr>
      <vt:lpstr>Dua Perusahaan Edtech yang Menonjol di Indonesia: Ruangguru &amp; Zenius</vt:lpstr>
      <vt:lpstr>Kenapa Menggunakan Social Network Analysis (SNA)?</vt:lpstr>
      <vt:lpstr>Durasi Pengamatan Data</vt:lpstr>
      <vt:lpstr>RUMUSAN MASALAH</vt:lpstr>
      <vt:lpstr>BATASAN MASALAH</vt:lpstr>
      <vt:lpstr>TUJUAN PENELITIAN</vt:lpstr>
      <vt:lpstr>MANFAAT PENELITIAN</vt:lpstr>
      <vt:lpstr>TINJAUAN PUSTAKA</vt:lpstr>
      <vt:lpstr>Penelitian Terdahulu</vt:lpstr>
      <vt:lpstr>Social Network Analysis (SNA)</vt:lpstr>
      <vt:lpstr>Metrik pada SNA</vt:lpstr>
      <vt:lpstr>Network Properties: Size &amp; Order</vt:lpstr>
      <vt:lpstr>Network Properties: Density</vt:lpstr>
      <vt:lpstr>Network Properties: Modularity</vt:lpstr>
      <vt:lpstr>Ilustrasi Algoritma Louvain</vt:lpstr>
      <vt:lpstr>Network Properties: Diameter</vt:lpstr>
      <vt:lpstr>Network Properties: Average Path Length</vt:lpstr>
      <vt:lpstr>PowerPoint Presentation</vt:lpstr>
      <vt:lpstr>Centrality: Degree</vt:lpstr>
      <vt:lpstr>Centrality: Betweenness</vt:lpstr>
      <vt:lpstr>Centrality: Closeness</vt:lpstr>
      <vt:lpstr>Centrality: Eigenvector</vt:lpstr>
      <vt:lpstr>Rangkuman Deskripsi Metrik Network Properties &amp; Centrality</vt:lpstr>
      <vt:lpstr>METODE PENELITIAN</vt:lpstr>
      <vt:lpstr>Langkah-Langkah Penelitian</vt:lpstr>
      <vt:lpstr>PowerPoint Presentation</vt:lpstr>
      <vt:lpstr>Aplikasi &amp; Teknologi </vt:lpstr>
      <vt:lpstr>HASIL &amp; PEMBAHASAN</vt:lpstr>
      <vt:lpstr>Visualisasi Model Jaringan Ruangguru</vt:lpstr>
      <vt:lpstr>Visualisasi Model Jaringan Zenius</vt:lpstr>
      <vt:lpstr>Hasil Perhitungan Metrik Network Properties pada  Jaringan Ruangguru &amp; Zenius</vt:lpstr>
      <vt:lpstr>Hasil Perhitungan Metrik Centrality pada  Jaringan Ruangguru &amp; Zenius</vt:lpstr>
      <vt:lpstr>Seluruh Hasil Perhitungan Metrik Centrality  pada Jaringan Ruangguru dan Zenius</vt:lpstr>
      <vt:lpstr>Key Actors</vt:lpstr>
      <vt:lpstr>KESIMPULAN &amp; SARAN</vt:lpstr>
      <vt:lpstr>Kesimpulan</vt:lpstr>
      <vt:lpstr>Saran</vt:lpstr>
      <vt:lpstr>Daftar Pustaka</vt:lpstr>
      <vt:lpstr>Daftar Pustaka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ANALISIS INTERAKSI PENGGUNA TWITTER MENGENAI BISNIS EDUCATIONAL TECHNOLOGY MENGGUNAKAN PENDEKATAN SOCIAL NETWORK ANALYSIS (STUDI KASUS: RUANGGURU DAN ZENIUS)</dc:title>
  <cp:lastModifiedBy>Adrian Maulana Muhammad</cp:lastModifiedBy>
  <cp:revision>118</cp:revision>
  <dcterms:modified xsi:type="dcterms:W3CDTF">2022-06-20T23:03:52Z</dcterms:modified>
</cp:coreProperties>
</file>